
<file path=[Content_Types].xml><?xml version="1.0" encoding="utf-8"?>
<Types xmlns="http://schemas.openxmlformats.org/package/2006/content-types">
  <Default Extension="xml" ContentType="application/xml"/>
  <Default Extension="wmf" ContentType="image/x-wmf"/>
  <Default Extension="jpg" ContentType="image/jpeg"/>
  <Default Extension="jpeg" ContentType="image/jpeg"/>
  <Default Extension="emf" ContentType="image/x-emf"/>
  <Default Extension="rels" ContentType="application/vnd.openxmlformats-package.relationships+xml"/>
  <Default Extension="vml" ContentType="application/vnd.openxmlformats-officedocument.vmlDrawing"/>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embeddings/oleObject1.bin" ContentType="application/vnd.openxmlformats-officedocument.oleObject"/>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embeddings/oleObject2.bin" ContentType="application/vnd.openxmlformats-officedocument.oleObject"/>
  <Override PartName="/ppt/notesSlides/notesSlide1.xml" ContentType="application/vnd.openxmlformats-officedocument.presentationml.notesSlide+xml"/>
  <Override PartName="/ppt/embeddings/oleObject3.bin" ContentType="application/vnd.openxmlformats-officedocument.oleObject"/>
  <Override PartName="/ppt/notesSlides/notesSlide2.xml" ContentType="application/vnd.openxmlformats-officedocument.presentationml.notesSlide+xml"/>
  <Override PartName="/ppt/embeddings/oleObject4.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 id="2147483684" r:id="rId2"/>
  </p:sldMasterIdLst>
  <p:notesMasterIdLst>
    <p:notesMasterId r:id="rId33"/>
  </p:notesMasterIdLst>
  <p:sldIdLst>
    <p:sldId id="256" r:id="rId3"/>
    <p:sldId id="257" r:id="rId4"/>
    <p:sldId id="451" r:id="rId5"/>
    <p:sldId id="452" r:id="rId6"/>
    <p:sldId id="282" r:id="rId7"/>
    <p:sldId id="266" r:id="rId8"/>
    <p:sldId id="294" r:id="rId9"/>
    <p:sldId id="293" r:id="rId10"/>
    <p:sldId id="468" r:id="rId11"/>
    <p:sldId id="270" r:id="rId12"/>
    <p:sldId id="399" r:id="rId13"/>
    <p:sldId id="469" r:id="rId14"/>
    <p:sldId id="447" r:id="rId15"/>
    <p:sldId id="286" r:id="rId16"/>
    <p:sldId id="462" r:id="rId17"/>
    <p:sldId id="287" r:id="rId18"/>
    <p:sldId id="280" r:id="rId19"/>
    <p:sldId id="288" r:id="rId20"/>
    <p:sldId id="457" r:id="rId21"/>
    <p:sldId id="298" r:id="rId22"/>
    <p:sldId id="444" r:id="rId23"/>
    <p:sldId id="458" r:id="rId24"/>
    <p:sldId id="466" r:id="rId25"/>
    <p:sldId id="467" r:id="rId26"/>
    <p:sldId id="432" r:id="rId27"/>
    <p:sldId id="433" r:id="rId28"/>
    <p:sldId id="435" r:id="rId29"/>
    <p:sldId id="459" r:id="rId30"/>
    <p:sldId id="434" r:id="rId31"/>
    <p:sldId id="290" r:id="rId32"/>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2DAFE"/>
    <a:srgbClr val="C1EFFF"/>
    <a:srgbClr val="E5F8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59" autoAdjust="0"/>
    <p:restoredTop sz="94660"/>
  </p:normalViewPr>
  <p:slideViewPr>
    <p:cSldViewPr>
      <p:cViewPr varScale="1">
        <p:scale>
          <a:sx n="220" d="100"/>
          <a:sy n="220" d="100"/>
        </p:scale>
        <p:origin x="-2016" y="-10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notesMaster" Target="notesMasters/notesMaster1.xml"/><Relationship Id="rId34" Type="http://schemas.openxmlformats.org/officeDocument/2006/relationships/printerSettings" Target="printerSettings/printerSettings1.bin"/><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theme" Target="theme/theme1.xml"/><Relationship Id="rId38"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169920" cy="480060"/>
          </a:xfrm>
          <a:prstGeom prst="rect">
            <a:avLst/>
          </a:prstGeom>
        </p:spPr>
        <p:txBody>
          <a:bodyPr vert="horz" lIns="96643" tIns="48323" rIns="96643" bIns="48323" rtlCol="0"/>
          <a:lstStyle>
            <a:lvl1pPr algn="l">
              <a:defRPr sz="13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43" tIns="48323" rIns="96643" bIns="48323" rtlCol="0"/>
          <a:lstStyle>
            <a:lvl1pPr algn="r">
              <a:defRPr sz="1300"/>
            </a:lvl1pPr>
          </a:lstStyle>
          <a:p>
            <a:fld id="{54F2181F-15EC-4EC1-84CB-6558CC9F72D4}" type="datetimeFigureOut">
              <a:rPr lang="en-US" smtClean="0"/>
              <a:t>10/1/18</a:t>
            </a:fld>
            <a:endParaRPr lang="en-US" dirty="0"/>
          </a:p>
        </p:txBody>
      </p:sp>
      <p:sp>
        <p:nvSpPr>
          <p:cNvPr id="4" name="Slide Image Placeholder 3"/>
          <p:cNvSpPr>
            <a:spLocks noGrp="1" noRot="1" noChangeAspect="1"/>
          </p:cNvSpPr>
          <p:nvPr>
            <p:ph type="sldImg" idx="2"/>
          </p:nvPr>
        </p:nvSpPr>
        <p:spPr>
          <a:xfrm>
            <a:off x="1257300" y="720725"/>
            <a:ext cx="4802188" cy="3600450"/>
          </a:xfrm>
          <a:prstGeom prst="rect">
            <a:avLst/>
          </a:prstGeom>
          <a:noFill/>
          <a:ln w="12700">
            <a:solidFill>
              <a:prstClr val="black"/>
            </a:solidFill>
          </a:ln>
        </p:spPr>
        <p:txBody>
          <a:bodyPr vert="horz" lIns="96643" tIns="48323" rIns="96643" bIns="48323" rtlCol="0" anchor="ctr"/>
          <a:lstStyle/>
          <a:p>
            <a:endParaRPr lang="en-US" dirty="0"/>
          </a:p>
        </p:txBody>
      </p:sp>
      <p:sp>
        <p:nvSpPr>
          <p:cNvPr id="5" name="Notes Placeholder 4"/>
          <p:cNvSpPr>
            <a:spLocks noGrp="1"/>
          </p:cNvSpPr>
          <p:nvPr>
            <p:ph type="body" sz="quarter" idx="3"/>
          </p:nvPr>
        </p:nvSpPr>
        <p:spPr>
          <a:xfrm>
            <a:off x="731521" y="4560570"/>
            <a:ext cx="5852160" cy="4320540"/>
          </a:xfrm>
          <a:prstGeom prst="rect">
            <a:avLst/>
          </a:prstGeom>
        </p:spPr>
        <p:txBody>
          <a:bodyPr vert="horz" lIns="96643" tIns="48323" rIns="96643" bIns="4832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9119474"/>
            <a:ext cx="3169920" cy="480060"/>
          </a:xfrm>
          <a:prstGeom prst="rect">
            <a:avLst/>
          </a:prstGeom>
        </p:spPr>
        <p:txBody>
          <a:bodyPr vert="horz" lIns="96643" tIns="48323" rIns="96643" bIns="48323"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43" tIns="48323" rIns="96643" bIns="48323" rtlCol="0" anchor="b"/>
          <a:lstStyle>
            <a:lvl1pPr algn="r">
              <a:defRPr sz="1300"/>
            </a:lvl1pPr>
          </a:lstStyle>
          <a:p>
            <a:fld id="{B028AB06-FA81-4E8A-BDE7-9CB09B894F52}" type="slidenum">
              <a:rPr lang="en-US" smtClean="0"/>
              <a:t>‹#›</a:t>
            </a:fld>
            <a:endParaRPr lang="en-US" dirty="0"/>
          </a:p>
        </p:txBody>
      </p:sp>
    </p:spTree>
    <p:extLst>
      <p:ext uri="{BB962C8B-B14F-4D97-AF65-F5344CB8AC3E}">
        <p14:creationId xmlns:p14="http://schemas.microsoft.com/office/powerpoint/2010/main" val="17352667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AFE6A00-E787-44F6-BF3B-BC3907EE66FF}" type="slidenum">
              <a:rPr lang="en-US" smtClean="0"/>
              <a:pPr>
                <a:defRPr/>
              </a:pPr>
              <a:t>3</a:t>
            </a:fld>
            <a:endParaRPr lang="en-US" dirty="0"/>
          </a:p>
        </p:txBody>
      </p:sp>
    </p:spTree>
    <p:extLst>
      <p:ext uri="{BB962C8B-B14F-4D97-AF65-F5344CB8AC3E}">
        <p14:creationId xmlns:p14="http://schemas.microsoft.com/office/powerpoint/2010/main" val="1644180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66612">
              <a:defRPr/>
            </a:pPr>
            <a:fld id="{DAFE6A00-E787-44F6-BF3B-BC3907EE66FF}" type="slidenum">
              <a:rPr lang="en-US" sz="1400">
                <a:solidFill>
                  <a:prstClr val="black"/>
                </a:solidFill>
                <a:latin typeface="Calibri"/>
              </a:rPr>
              <a:pPr defTabSz="966612">
                <a:defRPr/>
              </a:pPr>
              <a:t>27</a:t>
            </a:fld>
            <a:endParaRPr lang="en-US" sz="1400" dirty="0">
              <a:solidFill>
                <a:prstClr val="black"/>
              </a:solidFill>
              <a:latin typeface="Calibri"/>
            </a:endParaRPr>
          </a:p>
        </p:txBody>
      </p:sp>
    </p:spTree>
    <p:extLst>
      <p:ext uri="{BB962C8B-B14F-4D97-AF65-F5344CB8AC3E}">
        <p14:creationId xmlns:p14="http://schemas.microsoft.com/office/powerpoint/2010/main" val="32546304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F16C22D-740E-4868-AFD9-77C984F462AC}" type="datetime1">
              <a:rPr lang="en-US" smtClean="0"/>
              <a:t>10/1/18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2EAFA67-40AC-4F8A-846D-DFC0F52A35A9}" type="slidenum">
              <a:rPr lang="en-US" smtClean="0"/>
              <a:t>‹#›</a:t>
            </a:fld>
            <a:endParaRPr lang="en-US" dirty="0"/>
          </a:p>
        </p:txBody>
      </p:sp>
    </p:spTree>
    <p:extLst>
      <p:ext uri="{BB962C8B-B14F-4D97-AF65-F5344CB8AC3E}">
        <p14:creationId xmlns:p14="http://schemas.microsoft.com/office/powerpoint/2010/main" val="6956162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B7AAF23-0D90-40A8-B0CD-F0F668D7B9F5}" type="datetime1">
              <a:rPr lang="en-US" smtClean="0"/>
              <a:t>10/1/18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2EAFA67-40AC-4F8A-846D-DFC0F52A35A9}" type="slidenum">
              <a:rPr lang="en-US" smtClean="0"/>
              <a:t>‹#›</a:t>
            </a:fld>
            <a:endParaRPr lang="en-US" dirty="0"/>
          </a:p>
        </p:txBody>
      </p:sp>
    </p:spTree>
    <p:extLst>
      <p:ext uri="{BB962C8B-B14F-4D97-AF65-F5344CB8AC3E}">
        <p14:creationId xmlns:p14="http://schemas.microsoft.com/office/powerpoint/2010/main" val="657706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36E4686-F157-4147-A374-05D3A3A77FAC}" type="datetime1">
              <a:rPr lang="en-US" smtClean="0"/>
              <a:t>10/1/18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2EAFA67-40AC-4F8A-846D-DFC0F52A35A9}" type="slidenum">
              <a:rPr lang="en-US" smtClean="0"/>
              <a:t>‹#›</a:t>
            </a:fld>
            <a:endParaRPr lang="en-US" dirty="0"/>
          </a:p>
        </p:txBody>
      </p:sp>
    </p:spTree>
    <p:extLst>
      <p:ext uri="{BB962C8B-B14F-4D97-AF65-F5344CB8AC3E}">
        <p14:creationId xmlns:p14="http://schemas.microsoft.com/office/powerpoint/2010/main" val="23410841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1640124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D8803A0-92A3-42AF-934B-90DF86CC227D}" type="datetime1">
              <a:rPr lang="en-US" smtClean="0"/>
              <a:t>10/1/18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2ADB050-5B4A-47F8-8D1B-54A353EB33D0}" type="slidenum">
              <a:rPr lang="en-US"/>
              <a:pPr>
                <a:defRPr/>
              </a:pPr>
              <a:t>‹#›</a:t>
            </a:fld>
            <a:endParaRPr lang="en-US" dirty="0"/>
          </a:p>
        </p:txBody>
      </p:sp>
    </p:spTree>
    <p:extLst>
      <p:ext uri="{BB962C8B-B14F-4D97-AF65-F5344CB8AC3E}">
        <p14:creationId xmlns:p14="http://schemas.microsoft.com/office/powerpoint/2010/main" val="41346636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4048A66A-45D1-4FB6-A94A-F515AC7F3909}" type="datetime1">
              <a:rPr lang="en-US" smtClean="0"/>
              <a:t>10/1/18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7A0085BE-7E5C-4533-A3E5-1BF3F02C8A3F}" type="slidenum">
              <a:rPr lang="en-US"/>
              <a:pPr>
                <a:defRPr/>
              </a:pPr>
              <a:t>‹#›</a:t>
            </a:fld>
            <a:endParaRPr lang="en-US" dirty="0"/>
          </a:p>
        </p:txBody>
      </p:sp>
    </p:spTree>
    <p:extLst>
      <p:ext uri="{BB962C8B-B14F-4D97-AF65-F5344CB8AC3E}">
        <p14:creationId xmlns:p14="http://schemas.microsoft.com/office/powerpoint/2010/main" val="32374975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250A24A1-5E50-4706-A1C3-61D789FA0743}" type="datetime1">
              <a:rPr lang="en-US" smtClean="0"/>
              <a:t>10/1/18</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7F09B6D3-FAB5-4F6E-BBC5-69D8E57399A6}" type="slidenum">
              <a:rPr lang="en-US"/>
              <a:pPr>
                <a:defRPr/>
              </a:pPr>
              <a:t>‹#›</a:t>
            </a:fld>
            <a:endParaRPr lang="en-US" dirty="0"/>
          </a:p>
        </p:txBody>
      </p:sp>
    </p:spTree>
    <p:extLst>
      <p:ext uri="{BB962C8B-B14F-4D97-AF65-F5344CB8AC3E}">
        <p14:creationId xmlns:p14="http://schemas.microsoft.com/office/powerpoint/2010/main" val="17864952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490ED5B6-E7C1-40FD-958B-F24E230F55E1}" type="datetime1">
              <a:rPr lang="en-US" smtClean="0"/>
              <a:t>10/1/18</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CB90354A-8901-4601-ABAA-14978BCC4E09}" type="slidenum">
              <a:rPr lang="en-US"/>
              <a:pPr>
                <a:defRPr/>
              </a:pPr>
              <a:t>‹#›</a:t>
            </a:fld>
            <a:endParaRPr lang="en-US" dirty="0"/>
          </a:p>
        </p:txBody>
      </p:sp>
    </p:spTree>
    <p:extLst>
      <p:ext uri="{BB962C8B-B14F-4D97-AF65-F5344CB8AC3E}">
        <p14:creationId xmlns:p14="http://schemas.microsoft.com/office/powerpoint/2010/main" val="22212100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1BD3D2F8-34BE-4E20-BB4D-486B961749AC}" type="datetime1">
              <a:rPr lang="en-US" smtClean="0"/>
              <a:t>10/1/18</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BFD1657F-AD69-4B28-BD05-6E04ACD64EDE}" type="slidenum">
              <a:rPr lang="en-US"/>
              <a:pPr>
                <a:defRPr/>
              </a:pPr>
              <a:t>‹#›</a:t>
            </a:fld>
            <a:endParaRPr lang="en-US" dirty="0"/>
          </a:p>
        </p:txBody>
      </p:sp>
    </p:spTree>
    <p:extLst>
      <p:ext uri="{BB962C8B-B14F-4D97-AF65-F5344CB8AC3E}">
        <p14:creationId xmlns:p14="http://schemas.microsoft.com/office/powerpoint/2010/main" val="31415590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C47AEB7-5147-4216-8667-6F3EC3DEBA02}" type="datetime1">
              <a:rPr lang="en-US" smtClean="0"/>
              <a:t>10/1/18</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D058AD01-D7ED-49DF-80F5-DC08F45947E9}" type="slidenum">
              <a:rPr lang="en-US"/>
              <a:pPr>
                <a:defRPr/>
              </a:pPr>
              <a:t>‹#›</a:t>
            </a:fld>
            <a:endParaRPr lang="en-US" dirty="0"/>
          </a:p>
        </p:txBody>
      </p:sp>
    </p:spTree>
    <p:extLst>
      <p:ext uri="{BB962C8B-B14F-4D97-AF65-F5344CB8AC3E}">
        <p14:creationId xmlns:p14="http://schemas.microsoft.com/office/powerpoint/2010/main" val="6038157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7B8FAC9-30E8-4DD0-9392-A278B305B484}" type="datetime1">
              <a:rPr lang="en-US" smtClean="0"/>
              <a:t>10/1/18</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2696943C-100F-4CB9-AFC0-B65F83A70903}" type="slidenum">
              <a:rPr lang="en-US"/>
              <a:pPr>
                <a:defRPr/>
              </a:pPr>
              <a:t>‹#›</a:t>
            </a:fld>
            <a:endParaRPr lang="en-US" dirty="0"/>
          </a:p>
        </p:txBody>
      </p:sp>
    </p:spTree>
    <p:extLst>
      <p:ext uri="{BB962C8B-B14F-4D97-AF65-F5344CB8AC3E}">
        <p14:creationId xmlns:p14="http://schemas.microsoft.com/office/powerpoint/2010/main" val="7449955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46049" y="1624012"/>
            <a:ext cx="8229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625ADE1-D32F-4ACE-AB87-561E38BE131E}" type="datetime1">
              <a:rPr lang="en-US" smtClean="0"/>
              <a:t>10/1/18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629400" y="6356349"/>
            <a:ext cx="2133600" cy="365125"/>
          </a:xfrm>
        </p:spPr>
        <p:txBody>
          <a:bodyPr/>
          <a:lstStyle/>
          <a:p>
            <a:fld id="{12EAFA67-40AC-4F8A-846D-DFC0F52A35A9}" type="slidenum">
              <a:rPr lang="en-US" smtClean="0"/>
              <a:t>‹#›</a:t>
            </a:fld>
            <a:endParaRPr lang="en-US" dirty="0"/>
          </a:p>
        </p:txBody>
      </p:sp>
    </p:spTree>
    <p:extLst>
      <p:ext uri="{BB962C8B-B14F-4D97-AF65-F5344CB8AC3E}">
        <p14:creationId xmlns:p14="http://schemas.microsoft.com/office/powerpoint/2010/main" val="23773318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5F050A3D-6DEC-4CB9-8B47-CCE7F354024A}" type="datetime1">
              <a:rPr lang="en-US" smtClean="0"/>
              <a:t>10/1/18</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69764991-8AEE-4FC3-B4E7-3E538E90779A}" type="slidenum">
              <a:rPr lang="en-US"/>
              <a:pPr>
                <a:defRPr/>
              </a:pPr>
              <a:t>‹#›</a:t>
            </a:fld>
            <a:endParaRPr lang="en-US" dirty="0"/>
          </a:p>
        </p:txBody>
      </p:sp>
    </p:spTree>
    <p:extLst>
      <p:ext uri="{BB962C8B-B14F-4D97-AF65-F5344CB8AC3E}">
        <p14:creationId xmlns:p14="http://schemas.microsoft.com/office/powerpoint/2010/main" val="26536739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A0B6B522-2B4E-42B5-83F8-14FE95423C1E}" type="datetime1">
              <a:rPr lang="en-US" smtClean="0"/>
              <a:t>10/1/18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D81267CD-F508-43C8-A552-6FFD6006AAFD}" type="slidenum">
              <a:rPr lang="en-US"/>
              <a:pPr>
                <a:defRPr/>
              </a:pPr>
              <a:t>‹#›</a:t>
            </a:fld>
            <a:endParaRPr lang="en-US" dirty="0"/>
          </a:p>
        </p:txBody>
      </p:sp>
    </p:spTree>
    <p:extLst>
      <p:ext uri="{BB962C8B-B14F-4D97-AF65-F5344CB8AC3E}">
        <p14:creationId xmlns:p14="http://schemas.microsoft.com/office/powerpoint/2010/main" val="2592404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D899A85-C273-4E82-9854-316906D86A5D}" type="datetime1">
              <a:rPr lang="en-US" smtClean="0"/>
              <a:t>10/1/18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FB2403B1-8906-4001-A617-92417F5001EF}" type="slidenum">
              <a:rPr lang="en-US"/>
              <a:pPr>
                <a:defRPr/>
              </a:pPr>
              <a:t>‹#›</a:t>
            </a:fld>
            <a:endParaRPr lang="en-US" dirty="0"/>
          </a:p>
        </p:txBody>
      </p:sp>
    </p:spTree>
    <p:extLst>
      <p:ext uri="{BB962C8B-B14F-4D97-AF65-F5344CB8AC3E}">
        <p14:creationId xmlns:p14="http://schemas.microsoft.com/office/powerpoint/2010/main" val="32536080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734ADA5-0C4F-422D-AFF5-34471EC26493}" type="datetime1">
              <a:rPr lang="en-US" smtClean="0"/>
              <a:t>10/1/18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2EAFA67-40AC-4F8A-846D-DFC0F52A35A9}" type="slidenum">
              <a:rPr lang="en-US" smtClean="0"/>
              <a:t>‹#›</a:t>
            </a:fld>
            <a:endParaRPr lang="en-US" dirty="0"/>
          </a:p>
        </p:txBody>
      </p:sp>
    </p:spTree>
    <p:extLst>
      <p:ext uri="{BB962C8B-B14F-4D97-AF65-F5344CB8AC3E}">
        <p14:creationId xmlns:p14="http://schemas.microsoft.com/office/powerpoint/2010/main" val="38705329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9FAB5BA-2D92-4305-9B2F-C1138ADE39F4}" type="datetime1">
              <a:rPr lang="en-US" smtClean="0"/>
              <a:t>10/1/18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2EAFA67-40AC-4F8A-846D-DFC0F52A35A9}" type="slidenum">
              <a:rPr lang="en-US" smtClean="0"/>
              <a:t>‹#›</a:t>
            </a:fld>
            <a:endParaRPr lang="en-US" dirty="0"/>
          </a:p>
        </p:txBody>
      </p:sp>
    </p:spTree>
    <p:extLst>
      <p:ext uri="{BB962C8B-B14F-4D97-AF65-F5344CB8AC3E}">
        <p14:creationId xmlns:p14="http://schemas.microsoft.com/office/powerpoint/2010/main" val="29505079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9C0218E-B02F-4CB4-BB38-5A451BCAFD0F}" type="datetime1">
              <a:rPr lang="en-US" smtClean="0"/>
              <a:t>10/1/18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2EAFA67-40AC-4F8A-846D-DFC0F52A35A9}" type="slidenum">
              <a:rPr lang="en-US" smtClean="0"/>
              <a:t>‹#›</a:t>
            </a:fld>
            <a:endParaRPr lang="en-US" dirty="0"/>
          </a:p>
        </p:txBody>
      </p:sp>
    </p:spTree>
    <p:extLst>
      <p:ext uri="{BB962C8B-B14F-4D97-AF65-F5344CB8AC3E}">
        <p14:creationId xmlns:p14="http://schemas.microsoft.com/office/powerpoint/2010/main" val="42054575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9A538BB-881A-4582-B478-18886DB6B336}" type="datetime1">
              <a:rPr lang="en-US" smtClean="0"/>
              <a:t>10/1/18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2EAFA67-40AC-4F8A-846D-DFC0F52A35A9}" type="slidenum">
              <a:rPr lang="en-US" smtClean="0"/>
              <a:t>‹#›</a:t>
            </a:fld>
            <a:endParaRPr lang="en-US" dirty="0"/>
          </a:p>
        </p:txBody>
      </p:sp>
    </p:spTree>
    <p:extLst>
      <p:ext uri="{BB962C8B-B14F-4D97-AF65-F5344CB8AC3E}">
        <p14:creationId xmlns:p14="http://schemas.microsoft.com/office/powerpoint/2010/main" val="2149352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C54C60-0A9F-40C5-830F-0E0048C572C9}" type="datetime1">
              <a:rPr lang="en-US" smtClean="0"/>
              <a:t>10/1/18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2EAFA67-40AC-4F8A-846D-DFC0F52A35A9}" type="slidenum">
              <a:rPr lang="en-US" smtClean="0"/>
              <a:t>‹#›</a:t>
            </a:fld>
            <a:endParaRPr lang="en-US" dirty="0"/>
          </a:p>
        </p:txBody>
      </p:sp>
    </p:spTree>
    <p:extLst>
      <p:ext uri="{BB962C8B-B14F-4D97-AF65-F5344CB8AC3E}">
        <p14:creationId xmlns:p14="http://schemas.microsoft.com/office/powerpoint/2010/main" val="29274590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51F942A-BF7D-47EC-B7BA-486D5325BFB5}" type="datetime1">
              <a:rPr lang="en-US" smtClean="0"/>
              <a:t>10/1/18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2EAFA67-40AC-4F8A-846D-DFC0F52A35A9}" type="slidenum">
              <a:rPr lang="en-US" smtClean="0"/>
              <a:t>‹#›</a:t>
            </a:fld>
            <a:endParaRPr lang="en-US" dirty="0"/>
          </a:p>
        </p:txBody>
      </p:sp>
    </p:spTree>
    <p:extLst>
      <p:ext uri="{BB962C8B-B14F-4D97-AF65-F5344CB8AC3E}">
        <p14:creationId xmlns:p14="http://schemas.microsoft.com/office/powerpoint/2010/main" val="5065204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70468D3-EFDD-4623-BA56-E2D9A750DF13}" type="datetime1">
              <a:rPr lang="en-US" smtClean="0"/>
              <a:t>10/1/18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2EAFA67-40AC-4F8A-846D-DFC0F52A35A9}" type="slidenum">
              <a:rPr lang="en-US" smtClean="0"/>
              <a:t>‹#›</a:t>
            </a:fld>
            <a:endParaRPr lang="en-US" dirty="0"/>
          </a:p>
        </p:txBody>
      </p:sp>
    </p:spTree>
    <p:extLst>
      <p:ext uri="{BB962C8B-B14F-4D97-AF65-F5344CB8AC3E}">
        <p14:creationId xmlns:p14="http://schemas.microsoft.com/office/powerpoint/2010/main" val="72755383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vmlDrawing" Target="../drawings/vmlDrawing1.vml"/><Relationship Id="rId14" Type="http://schemas.openxmlformats.org/officeDocument/2006/relationships/oleObject" Target="../embeddings/oleObject1.bin"/><Relationship Id="rId15" Type="http://schemas.openxmlformats.org/officeDocument/2006/relationships/image" Target="../media/image1.wm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tint val="40000"/>
                <a:satMod val="350000"/>
              </a:schemeClr>
            </a:gs>
            <a:gs pos="100000">
              <a:schemeClr val="bg1">
                <a:tint val="45000"/>
                <a:shade val="99000"/>
                <a:satMod val="350000"/>
              </a:schemeClr>
            </a:gs>
            <a:gs pos="100000">
              <a:schemeClr val="bg1">
                <a:shade val="20000"/>
                <a:satMod val="255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F9676D-F56D-41E0-A310-1B0E689BA8E0}" type="datetime1">
              <a:rPr lang="en-US" smtClean="0"/>
              <a:t>10/1/18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2460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EAFA67-40AC-4F8A-846D-DFC0F52A35A9}" type="slidenum">
              <a:rPr lang="en-US" smtClean="0"/>
              <a:t>‹#›</a:t>
            </a:fld>
            <a:endParaRPr lang="en-US" dirty="0"/>
          </a:p>
        </p:txBody>
      </p:sp>
      <p:sp>
        <p:nvSpPr>
          <p:cNvPr id="10" name="Rectangle 8"/>
          <p:cNvSpPr>
            <a:spLocks noChangeArrowheads="1"/>
          </p:cNvSpPr>
          <p:nvPr userDrawn="1"/>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graphicFrame>
        <p:nvGraphicFramePr>
          <p:cNvPr id="11" name="Object 10"/>
          <p:cNvGraphicFramePr>
            <a:graphicFrameLocks noChangeAspect="1"/>
          </p:cNvGraphicFramePr>
          <p:nvPr userDrawn="1">
            <p:extLst>
              <p:ext uri="{D42A27DB-BD31-4B8C-83A1-F6EECF244321}">
                <p14:modId xmlns:p14="http://schemas.microsoft.com/office/powerpoint/2010/main" val="4040824389"/>
              </p:ext>
            </p:extLst>
          </p:nvPr>
        </p:nvGraphicFramePr>
        <p:xfrm>
          <a:off x="3657599" y="6308725"/>
          <a:ext cx="1699859" cy="504979"/>
        </p:xfrm>
        <a:graphic>
          <a:graphicData uri="http://schemas.openxmlformats.org/presentationml/2006/ole">
            <mc:AlternateContent xmlns:mc="http://schemas.openxmlformats.org/markup-compatibility/2006">
              <mc:Choice xmlns:v="urn:schemas-microsoft-com:vml" Requires="v">
                <p:oleObj spid="_x0000_s2293" r:id="rId14" imgW="7031736" imgH="2084832" progId="DellImageExpertImage">
                  <p:embed/>
                </p:oleObj>
              </mc:Choice>
              <mc:Fallback>
                <p:oleObj r:id="rId14" imgW="7031736" imgH="2084832" progId="DellImageExpertImage">
                  <p:embed/>
                  <p:pic>
                    <p:nvPicPr>
                      <p:cNvPr id="0" name="Object 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657599" y="6308725"/>
                        <a:ext cx="1699859" cy="504979"/>
                      </a:xfrm>
                      <a:prstGeom prst="rect">
                        <a:avLst/>
                      </a:prstGeom>
                      <a:noFill/>
                      <a:extLst/>
                    </p:spPr>
                  </p:pic>
                </p:oleObj>
              </mc:Fallback>
            </mc:AlternateContent>
          </a:graphicData>
        </a:graphic>
      </p:graphicFrame>
    </p:spTree>
    <p:extLst>
      <p:ext uri="{BB962C8B-B14F-4D97-AF65-F5344CB8AC3E}">
        <p14:creationId xmlns:p14="http://schemas.microsoft.com/office/powerpoint/2010/main" val="54146646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tint val="40000"/>
                <a:satMod val="350000"/>
              </a:schemeClr>
            </a:gs>
            <a:gs pos="55000">
              <a:schemeClr val="bg1">
                <a:tint val="45000"/>
                <a:shade val="99000"/>
                <a:satMod val="350000"/>
              </a:schemeClr>
            </a:gs>
            <a:gs pos="100000">
              <a:schemeClr val="bg1">
                <a:shade val="20000"/>
                <a:satMod val="255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229"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230"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E22A159B-5A4B-4C62-8057-0955BDA6A2D0}" type="datetime1">
              <a:rPr lang="en-US" smtClean="0"/>
              <a:t>10/1/18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dirty="0"/>
          </a:p>
        </p:txBody>
      </p:sp>
      <p:sp>
        <p:nvSpPr>
          <p:cNvPr id="6" name="Slide Number Placeholder 5"/>
          <p:cNvSpPr>
            <a:spLocks noGrp="1"/>
          </p:cNvSpPr>
          <p:nvPr>
            <p:ph type="sldNum" sz="quarter" idx="4"/>
          </p:nvPr>
        </p:nvSpPr>
        <p:spPr>
          <a:xfrm>
            <a:off x="6553200" y="632460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6F6C34E5-B183-46A7-96D4-B537DEBC5429}" type="slidenum">
              <a:rPr lang="en-US"/>
              <a:pPr>
                <a:defRPr/>
              </a:pPr>
              <a:t>‹#›</a:t>
            </a:fld>
            <a:endParaRPr lang="en-US" dirty="0"/>
          </a:p>
        </p:txBody>
      </p:sp>
      <p:sp>
        <p:nvSpPr>
          <p:cNvPr id="10" name="Rectangle 8"/>
          <p:cNvSpPr>
            <a:spLocks noChangeArrowheads="1"/>
          </p:cNvSpPr>
          <p:nvPr userDrawn="1"/>
        </p:nvSpPr>
        <p:spPr bwMode="auto">
          <a:xfrm>
            <a:off x="0" y="0"/>
            <a:ext cx="9144000" cy="0"/>
          </a:xfrm>
          <a:prstGeom prst="rect">
            <a:avLst/>
          </a:prstGeom>
          <a:noFill/>
          <a:ln>
            <a:noFill/>
          </a:ln>
          <a:effectLst/>
          <a:extLst/>
        </p:spPr>
        <p:txBody>
          <a:bodyPr wrap="none" anchor="ctr">
            <a:spAutoFit/>
          </a:bodyPr>
          <a:lstStyle/>
          <a:p>
            <a:pPr fontAlgn="auto">
              <a:spcBef>
                <a:spcPts val="0"/>
              </a:spcBef>
              <a:spcAft>
                <a:spcPts val="0"/>
              </a:spcAft>
              <a:defRPr/>
            </a:pPr>
            <a:endParaRPr lang="en-US" dirty="0">
              <a:latin typeface="+mn-lt"/>
            </a:endParaRPr>
          </a:p>
        </p:txBody>
      </p:sp>
    </p:spTree>
    <p:extLst>
      <p:ext uri="{BB962C8B-B14F-4D97-AF65-F5344CB8AC3E}">
        <p14:creationId xmlns:p14="http://schemas.microsoft.com/office/powerpoint/2010/main" val="240754182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2.bin"/><Relationship Id="rId4" Type="http://schemas.openxmlformats.org/officeDocument/2006/relationships/image" Target="../media/image1.wmf"/><Relationship Id="rId1" Type="http://schemas.openxmlformats.org/officeDocument/2006/relationships/vmlDrawing" Target="../drawings/vmlDrawing2.vml"/><Relationship Id="rId2"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png"/><Relationship Id="rId5" Type="http://schemas.openxmlformats.org/officeDocument/2006/relationships/image" Target="../media/image28.jpeg"/><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jpeg"/><Relationship Id="rId3" Type="http://schemas.openxmlformats.org/officeDocument/2006/relationships/image" Target="cid:9CC6147F-4938-433F-9A8E-1250A40645BC"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4.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png"/><Relationship Id="rId3" Type="http://schemas.openxmlformats.org/officeDocument/2006/relationships/image" Target="cid:image001.png@01CCE1C1.5BCBC380"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8.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1.png"/><Relationship Id="rId4" Type="http://schemas.openxmlformats.org/officeDocument/2006/relationships/image" Target="../media/image42.png"/><Relationship Id="rId5" Type="http://schemas.openxmlformats.org/officeDocument/2006/relationships/image" Target="../media/image43.png"/><Relationship Id="rId1" Type="http://schemas.openxmlformats.org/officeDocument/2006/relationships/slideLayout" Target="../slideLayouts/slideLayout2.xml"/><Relationship Id="rId2" Type="http://schemas.openxmlformats.org/officeDocument/2006/relationships/image" Target="../media/image40.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5.jpeg"/><Relationship Id="rId4" Type="http://schemas.openxmlformats.org/officeDocument/2006/relationships/image" Target="../media/image46.jpeg"/><Relationship Id="rId1" Type="http://schemas.openxmlformats.org/officeDocument/2006/relationships/slideLayout" Target="../slideLayouts/slideLayout13.xml"/><Relationship Id="rId2" Type="http://schemas.openxmlformats.org/officeDocument/2006/relationships/image" Target="../media/image44.png"/></Relationships>
</file>

<file path=ppt/slides/_rels/slide25.xml.rels><?xml version="1.0" encoding="UTF-8" standalone="yes"?>
<Relationships xmlns="http://schemas.openxmlformats.org/package/2006/relationships"><Relationship Id="rId3" Type="http://schemas.openxmlformats.org/officeDocument/2006/relationships/image" Target="../media/image48.jpeg"/><Relationship Id="rId4" Type="http://schemas.openxmlformats.org/officeDocument/2006/relationships/image" Target="../media/image49.png"/><Relationship Id="rId1" Type="http://schemas.openxmlformats.org/officeDocument/2006/relationships/slideLayout" Target="../slideLayouts/slideLayout13.xml"/><Relationship Id="rId2" Type="http://schemas.openxmlformats.org/officeDocument/2006/relationships/image" Target="../media/image47.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50.png"/><Relationship Id="rId3" Type="http://schemas.openxmlformats.org/officeDocument/2006/relationships/image" Target="../media/image51.jpeg"/></Relationships>
</file>

<file path=ppt/slides/_rels/slide27.xml.rels><?xml version="1.0" encoding="UTF-8" standalone="yes"?>
<Relationships xmlns="http://schemas.openxmlformats.org/package/2006/relationships"><Relationship Id="rId3" Type="http://schemas.openxmlformats.org/officeDocument/2006/relationships/image" Target="../media/image49.png"/><Relationship Id="rId4" Type="http://schemas.openxmlformats.org/officeDocument/2006/relationships/image" Target="../media/image52.png"/><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28.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50.png"/><Relationship Id="rId1" Type="http://schemas.openxmlformats.org/officeDocument/2006/relationships/slideLayout" Target="../slideLayouts/slideLayout13.xml"/><Relationship Id="rId2" Type="http://schemas.openxmlformats.org/officeDocument/2006/relationships/image" Target="../media/image5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54.jpeg"/><Relationship Id="rId3" Type="http://schemas.openxmlformats.org/officeDocument/2006/relationships/image" Target="../media/image55.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4.bin"/><Relationship Id="rId4" Type="http://schemas.openxmlformats.org/officeDocument/2006/relationships/image" Target="../media/image1.wmf"/><Relationship Id="rId5" Type="http://schemas.openxmlformats.org/officeDocument/2006/relationships/hyperlink" Target="http://www.titanoilrecovery.com/" TargetMode="External"/><Relationship Id="rId1" Type="http://schemas.openxmlformats.org/officeDocument/2006/relationships/vmlDrawing" Target="../drawings/vmlDrawing4.vml"/><Relationship Id="rId2"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3.bin"/><Relationship Id="rId4" Type="http://schemas.openxmlformats.org/officeDocument/2006/relationships/image" Target="../media/image9.emf"/><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 Id="rId3"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8.xml.rels><?xml version="1.0" encoding="UTF-8" standalone="yes"?>
<Relationships xmlns="http://schemas.openxmlformats.org/package/2006/relationships"><Relationship Id="rId11" Type="http://schemas.openxmlformats.org/officeDocument/2006/relationships/image" Target="../media/image22.png"/><Relationship Id="rId12" Type="http://schemas.openxmlformats.org/officeDocument/2006/relationships/image" Target="../media/image23.png"/><Relationship Id="rId1" Type="http://schemas.openxmlformats.org/officeDocument/2006/relationships/slideLayout" Target="../slideLayouts/slideLayout7.xml"/><Relationship Id="rId2" Type="http://schemas.openxmlformats.org/officeDocument/2006/relationships/image" Target="../media/image13.png"/><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6.png"/><Relationship Id="rId6" Type="http://schemas.openxmlformats.org/officeDocument/2006/relationships/image" Target="../media/image17.png"/><Relationship Id="rId7" Type="http://schemas.openxmlformats.org/officeDocument/2006/relationships/image" Target="../media/image18.png"/><Relationship Id="rId8" Type="http://schemas.openxmlformats.org/officeDocument/2006/relationships/image" Target="../media/image19.png"/><Relationship Id="rId9" Type="http://schemas.openxmlformats.org/officeDocument/2006/relationships/image" Target="../media/image20.jpg"/><Relationship Id="rId10" Type="http://schemas.openxmlformats.org/officeDocument/2006/relationships/image" Target="../media/image2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C2DAFE"/>
            </a:gs>
            <a:gs pos="100000">
              <a:schemeClr val="bg1">
                <a:tint val="45000"/>
                <a:shade val="99000"/>
                <a:satMod val="350000"/>
              </a:schemeClr>
            </a:gs>
            <a:gs pos="100000">
              <a:schemeClr val="bg1">
                <a:shade val="20000"/>
                <a:satMod val="255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p>
            <a:r>
              <a:rPr lang="en-US" sz="5400" dirty="0">
                <a:latin typeface="Arial" pitchFamily="34" charset="0"/>
                <a:cs typeface="Arial" pitchFamily="34" charset="0"/>
              </a:rPr>
              <a:t>Titan Oil Recovery, Inc</a:t>
            </a:r>
            <a:r>
              <a:rPr lang="en-US" dirty="0">
                <a:latin typeface="Arial" pitchFamily="34" charset="0"/>
                <a:cs typeface="Arial" pitchFamily="34" charset="0"/>
              </a:rPr>
              <a:t>.</a:t>
            </a:r>
            <a:r>
              <a:rPr lang="en-US" dirty="0"/>
              <a:t> </a:t>
            </a:r>
          </a:p>
        </p:txBody>
      </p:sp>
      <p:sp>
        <p:nvSpPr>
          <p:cNvPr id="3" name="Subtitle 2"/>
          <p:cNvSpPr>
            <a:spLocks noGrp="1"/>
          </p:cNvSpPr>
          <p:nvPr>
            <p:ph type="subTitle" idx="1"/>
          </p:nvPr>
        </p:nvSpPr>
        <p:spPr>
          <a:xfrm>
            <a:off x="1371600" y="3300330"/>
            <a:ext cx="6400800" cy="1752600"/>
          </a:xfrm>
        </p:spPr>
        <p:txBody>
          <a:bodyPr>
            <a:normAutofit/>
          </a:bodyPr>
          <a:lstStyle/>
          <a:p>
            <a:r>
              <a:rPr lang="en-US" sz="3600" b="1" dirty="0">
                <a:latin typeface="Arial" pitchFamily="34" charset="0"/>
                <a:cs typeface="Arial" pitchFamily="34" charset="0"/>
              </a:rPr>
              <a:t>Organic Oil Recovery</a:t>
            </a:r>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578908392"/>
              </p:ext>
            </p:extLst>
          </p:nvPr>
        </p:nvGraphicFramePr>
        <p:xfrm>
          <a:off x="2863145" y="5052930"/>
          <a:ext cx="3417710" cy="1105729"/>
        </p:xfrm>
        <a:graphic>
          <a:graphicData uri="http://schemas.openxmlformats.org/presentationml/2006/ole">
            <mc:AlternateContent xmlns:mc="http://schemas.openxmlformats.org/markup-compatibility/2006">
              <mc:Choice xmlns:v="urn:schemas-microsoft-com:vml" Requires="v">
                <p:oleObj spid="_x0000_s1264" r:id="rId3" imgW="7031736" imgH="2084832" progId="DellImageExpertImage">
                  <p:embed/>
                </p:oleObj>
              </mc:Choice>
              <mc:Fallback>
                <p:oleObj r:id="rId3" imgW="7031736" imgH="2084832" progId="DellImageExpertImage">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63145" y="5052930"/>
                        <a:ext cx="3417710" cy="1105729"/>
                      </a:xfrm>
                      <a:prstGeom prst="rect">
                        <a:avLst/>
                      </a:prstGeom>
                      <a:noFill/>
                    </p:spPr>
                  </p:pic>
                </p:oleObj>
              </mc:Fallback>
            </mc:AlternateContent>
          </a:graphicData>
        </a:graphic>
      </p:graphicFrame>
      <p:sp>
        <p:nvSpPr>
          <p:cNvPr id="8" name="Rectangle 7">
            <a:extLst>
              <a:ext uri="{FF2B5EF4-FFF2-40B4-BE49-F238E27FC236}">
                <a16:creationId xmlns:a16="http://schemas.microsoft.com/office/drawing/2014/main" xmlns="" id="{80C9D47C-AC41-4650-B964-6CCCDBE5F4F5}"/>
              </a:ext>
            </a:extLst>
          </p:cNvPr>
          <p:cNvSpPr/>
          <p:nvPr/>
        </p:nvSpPr>
        <p:spPr>
          <a:xfrm>
            <a:off x="152400" y="152400"/>
            <a:ext cx="8839200" cy="655318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981006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7253" y="228600"/>
            <a:ext cx="8229600" cy="1143000"/>
          </a:xfrm>
        </p:spPr>
        <p:txBody>
          <a:bodyPr>
            <a:normAutofit fontScale="90000"/>
          </a:bodyPr>
          <a:lstStyle/>
          <a:p>
            <a:r>
              <a:rPr lang="en-US" sz="6000" dirty="0">
                <a:solidFill>
                  <a:schemeClr val="tx1">
                    <a:lumMod val="50000"/>
                    <a:lumOff val="50000"/>
                  </a:schemeClr>
                </a:solidFill>
              </a:rPr>
              <a:t>Titan Process</a:t>
            </a:r>
            <a:br>
              <a:rPr lang="en-US" sz="6000" dirty="0">
                <a:solidFill>
                  <a:schemeClr val="tx1">
                    <a:lumMod val="50000"/>
                    <a:lumOff val="50000"/>
                  </a:schemeClr>
                </a:solidFill>
              </a:rPr>
            </a:br>
            <a:r>
              <a:rPr lang="en-US" dirty="0"/>
              <a:t>Customer Benefits</a:t>
            </a:r>
          </a:p>
        </p:txBody>
      </p:sp>
      <p:sp>
        <p:nvSpPr>
          <p:cNvPr id="3" name="Content Placeholder 2"/>
          <p:cNvSpPr>
            <a:spLocks noGrp="1"/>
          </p:cNvSpPr>
          <p:nvPr>
            <p:ph idx="1"/>
          </p:nvPr>
        </p:nvSpPr>
        <p:spPr>
          <a:xfrm>
            <a:off x="1082842" y="1600200"/>
            <a:ext cx="7620000" cy="4321175"/>
          </a:xfrm>
        </p:spPr>
        <p:txBody>
          <a:bodyPr>
            <a:normAutofit fontScale="85000" lnSpcReduction="20000"/>
          </a:bodyPr>
          <a:lstStyle/>
          <a:p>
            <a:pPr lvl="0"/>
            <a:r>
              <a:rPr lang="en-US" sz="2800" dirty="0"/>
              <a:t>Increases Oil production</a:t>
            </a:r>
          </a:p>
          <a:p>
            <a:pPr lvl="0"/>
            <a:r>
              <a:rPr lang="en-US" sz="2800" dirty="0"/>
              <a:t>Cost per Incremental Barrel: $6-$15 Barrel</a:t>
            </a:r>
          </a:p>
          <a:p>
            <a:pPr lvl="0"/>
            <a:r>
              <a:rPr lang="en-US" sz="2800" dirty="0"/>
              <a:t>Exceptional IRR </a:t>
            </a:r>
          </a:p>
          <a:p>
            <a:pPr lvl="0"/>
            <a:r>
              <a:rPr lang="en-US" sz="2800" dirty="0"/>
              <a:t>Faster</a:t>
            </a:r>
          </a:p>
          <a:p>
            <a:pPr lvl="0"/>
            <a:r>
              <a:rPr lang="en-US" sz="2800" dirty="0"/>
              <a:t>Cleaner </a:t>
            </a:r>
          </a:p>
          <a:p>
            <a:pPr lvl="0"/>
            <a:r>
              <a:rPr lang="en-US" sz="2800" dirty="0"/>
              <a:t>Biodegradable</a:t>
            </a:r>
          </a:p>
          <a:p>
            <a:pPr lvl="0"/>
            <a:r>
              <a:rPr lang="en-US" sz="2800" dirty="0"/>
              <a:t>Low Cost</a:t>
            </a:r>
          </a:p>
          <a:p>
            <a:pPr lvl="0"/>
            <a:r>
              <a:rPr lang="en-US" sz="2800" dirty="0"/>
              <a:t>No Capital Expense</a:t>
            </a:r>
          </a:p>
          <a:p>
            <a:pPr lvl="0"/>
            <a:r>
              <a:rPr lang="en-US" sz="2800" dirty="0"/>
              <a:t>Easy Implementation</a:t>
            </a:r>
          </a:p>
          <a:p>
            <a:pPr lvl="0"/>
            <a:r>
              <a:rPr lang="en-US" sz="2800" dirty="0"/>
              <a:t>Cash Flow Improves</a:t>
            </a:r>
          </a:p>
          <a:p>
            <a:pPr lvl="0"/>
            <a:r>
              <a:rPr lang="en-US" sz="2800" dirty="0"/>
              <a:t>Reserve Additions</a:t>
            </a:r>
          </a:p>
          <a:p>
            <a:pPr lvl="0"/>
            <a:endParaRPr lang="en-US" sz="2800" dirty="0"/>
          </a:p>
          <a:p>
            <a:pPr marL="0" lvl="0" indent="0">
              <a:buNone/>
            </a:pPr>
            <a:endParaRPr lang="en-US" sz="4800" dirty="0"/>
          </a:p>
          <a:p>
            <a:endParaRPr lang="en-US" dirty="0"/>
          </a:p>
        </p:txBody>
      </p:sp>
      <p:sp>
        <p:nvSpPr>
          <p:cNvPr id="4" name="Slide Number Placeholder 3">
            <a:extLst>
              <a:ext uri="{FF2B5EF4-FFF2-40B4-BE49-F238E27FC236}">
                <a16:creationId xmlns:a16="http://schemas.microsoft.com/office/drawing/2014/main" xmlns="" id="{50DF1B66-6ADC-46FE-882C-0E26BFA1F9DD}"/>
              </a:ext>
            </a:extLst>
          </p:cNvPr>
          <p:cNvSpPr>
            <a:spLocks noGrp="1"/>
          </p:cNvSpPr>
          <p:nvPr>
            <p:ph type="sldNum" sz="quarter" idx="12"/>
          </p:nvPr>
        </p:nvSpPr>
        <p:spPr/>
        <p:txBody>
          <a:bodyPr/>
          <a:lstStyle/>
          <a:p>
            <a:fld id="{12EAFA67-40AC-4F8A-846D-DFC0F52A35A9}" type="slidenum">
              <a:rPr lang="en-US" smtClean="0"/>
              <a:t>10</a:t>
            </a:fld>
            <a:endParaRPr lang="en-US" dirty="0"/>
          </a:p>
        </p:txBody>
      </p:sp>
    </p:spTree>
    <p:extLst>
      <p:ext uri="{BB962C8B-B14F-4D97-AF65-F5344CB8AC3E}">
        <p14:creationId xmlns:p14="http://schemas.microsoft.com/office/powerpoint/2010/main" val="26639120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371600"/>
          </a:xfrm>
        </p:spPr>
        <p:txBody>
          <a:bodyPr>
            <a:normAutofit fontScale="90000"/>
          </a:bodyPr>
          <a:lstStyle/>
          <a:p>
            <a:r>
              <a:rPr lang="en-US" sz="3200" dirty="0">
                <a:ln w="12700">
                  <a:solidFill>
                    <a:schemeClr val="tx2">
                      <a:satMod val="155000"/>
                    </a:schemeClr>
                  </a:solidFill>
                  <a:prstDash val="solid"/>
                </a:ln>
              </a:rPr>
              <a:t>Society of Petroleum Engineers</a:t>
            </a:r>
            <a:br>
              <a:rPr lang="en-US" sz="3200" dirty="0">
                <a:ln w="12700">
                  <a:solidFill>
                    <a:schemeClr val="tx2">
                      <a:satMod val="155000"/>
                    </a:schemeClr>
                  </a:solidFill>
                  <a:prstDash val="solid"/>
                </a:ln>
              </a:rPr>
            </a:br>
            <a:r>
              <a:rPr lang="en-US" sz="3200" dirty="0">
                <a:ln w="12700">
                  <a:solidFill>
                    <a:schemeClr val="tx2">
                      <a:satMod val="155000"/>
                    </a:schemeClr>
                  </a:solidFill>
                  <a:prstDash val="solid"/>
                </a:ln>
              </a:rPr>
              <a:t>Papers Published</a:t>
            </a:r>
            <a:br>
              <a:rPr lang="en-US" sz="3200" dirty="0">
                <a:ln w="12700">
                  <a:solidFill>
                    <a:schemeClr val="tx2">
                      <a:satMod val="155000"/>
                    </a:schemeClr>
                  </a:solidFill>
                  <a:prstDash val="solid"/>
                </a:ln>
              </a:rPr>
            </a:br>
            <a:r>
              <a:rPr lang="en-US" sz="2400" dirty="0">
                <a:ln w="12700">
                  <a:solidFill>
                    <a:schemeClr val="tx2">
                      <a:satMod val="155000"/>
                    </a:schemeClr>
                  </a:solidFill>
                  <a:prstDash val="solid"/>
                </a:ln>
              </a:rPr>
              <a:t>Dramatic Results Verified By Customers</a:t>
            </a:r>
          </a:p>
        </p:txBody>
      </p:sp>
      <p:sp>
        <p:nvSpPr>
          <p:cNvPr id="3" name="Content Placeholder 2"/>
          <p:cNvSpPr>
            <a:spLocks noGrp="1"/>
          </p:cNvSpPr>
          <p:nvPr>
            <p:ph idx="1"/>
          </p:nvPr>
        </p:nvSpPr>
        <p:spPr>
          <a:xfrm>
            <a:off x="462516" y="2773362"/>
            <a:ext cx="8229600" cy="3657600"/>
          </a:xfrm>
        </p:spPr>
        <p:txBody>
          <a:bodyPr/>
          <a:lstStyle/>
          <a:p>
            <a:r>
              <a:rPr lang="en-US" sz="1600" b="1" dirty="0"/>
              <a:t>SPE 124319   </a:t>
            </a:r>
            <a:r>
              <a:rPr lang="en-US" sz="1600" u="sng" dirty="0"/>
              <a:t>MEOR Success in Southern Saskatchewan :</a:t>
            </a:r>
            <a:r>
              <a:rPr lang="en-US" sz="1600" dirty="0"/>
              <a:t>  Husky Energy: Documents oil production increases of: 225%, 450%, 100% and 533% on various test wells.</a:t>
            </a:r>
          </a:p>
          <a:p>
            <a:r>
              <a:rPr lang="en-US" sz="1600" b="1" dirty="0"/>
              <a:t>SPE 129742   </a:t>
            </a:r>
            <a:r>
              <a:rPr lang="en-US" sz="1600" u="sng" dirty="0"/>
              <a:t>MEOR Success in Southern </a:t>
            </a:r>
            <a:r>
              <a:rPr lang="en-US" sz="1600" dirty="0"/>
              <a:t>California:  Venoco Inc.: Documents oil production increases of: 300%, 15%, 27%, and 752% on various well tests in Southern California</a:t>
            </a:r>
          </a:p>
          <a:p>
            <a:r>
              <a:rPr lang="en-US" sz="1600" b="1" dirty="0"/>
              <a:t>SPE 145054   </a:t>
            </a:r>
            <a:r>
              <a:rPr lang="en-US" sz="1600" u="sng" dirty="0"/>
              <a:t>What Has Been Learned From 100 MEOR </a:t>
            </a:r>
            <a:r>
              <a:rPr lang="en-US" sz="1600" dirty="0"/>
              <a:t>Applications:  Husky, Venoco, Titan Oil Recovery: 100 Applications documenting an average oil production increase of 127% from pre-treatment rates to post-treatment maximum rates.</a:t>
            </a:r>
          </a:p>
          <a:p>
            <a:r>
              <a:rPr lang="en-US" sz="1600" b="1" dirty="0"/>
              <a:t>SPE 154216   </a:t>
            </a:r>
            <a:r>
              <a:rPr lang="en-US" sz="1600" u="sng" dirty="0"/>
              <a:t>A Texas MEOR Application Shows Outstanding Production Improvement:</a:t>
            </a:r>
          </a:p>
          <a:p>
            <a:pPr marL="0" indent="0">
              <a:buNone/>
            </a:pPr>
            <a:r>
              <a:rPr lang="en-US" sz="1600" dirty="0"/>
              <a:t>        Atinum E&amp;P, Inc. Documents oil production increases ranging from 25-90% with a dramatic   </a:t>
            </a:r>
          </a:p>
          <a:p>
            <a:pPr marL="0" indent="0">
              <a:buNone/>
            </a:pPr>
            <a:r>
              <a:rPr lang="en-US" sz="1600" dirty="0"/>
              <a:t>        reduction of water cut.</a:t>
            </a:r>
          </a:p>
          <a:p>
            <a:pPr marL="0" indent="0">
              <a:buNone/>
            </a:pPr>
            <a:r>
              <a:rPr lang="en-US" sz="1200" dirty="0"/>
              <a:t>These Papers were selected for presentation and officially approved for publication by: The Program Committee for the 2009 SPE Annual Technical Conference in New Orleans, Louisiana 4-7 October 2009; The Program Committee for the 2010 SPE Improved Oil Recovery Symposium in Tulsa, Oklahoma 24 -28 April 2010; The SPE Kuala Lumpur, Malaysia Enhanced Oil Recovery Conference July 2011; The SPE Tulsa Improved Oil Recovery Symposium April 2012.</a:t>
            </a:r>
          </a:p>
        </p:txBody>
      </p:sp>
      <p:pic>
        <p:nvPicPr>
          <p:cNvPr id="5"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85800" y="2098143"/>
            <a:ext cx="2514600" cy="459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790225" y="2053195"/>
            <a:ext cx="1910881" cy="498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54" name="Picture 2" descr="C:\Users\Kenneth Gerbino\Pictures\logo_spe.png"/>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304800" y="427038"/>
            <a:ext cx="1950789" cy="1020762"/>
          </a:xfrm>
          <a:prstGeom prst="rect">
            <a:avLst/>
          </a:prstGeom>
          <a:noFill/>
          <a:extLst>
            <a:ext uri="{909E8E84-426E-40dd-AFC4-6F175D3DCCD1}">
              <a14:hiddenFill xmlns:a14="http://schemas.microsoft.com/office/drawing/2010/main">
                <a:solidFill>
                  <a:srgbClr val="FFFFFF"/>
                </a:solidFill>
              </a14:hiddenFill>
            </a:ext>
          </a:extLst>
        </p:spPr>
      </p:pic>
      <p:pic>
        <p:nvPicPr>
          <p:cNvPr id="22530" name="Picture 2" descr="C:\Users\Kenneth Gerbino\Pictures\Antinum Logo 2.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266122" y="1887081"/>
            <a:ext cx="2209800" cy="627518"/>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3"/>
          <p:cNvSpPr txBox="1">
            <a:spLocks/>
          </p:cNvSpPr>
          <p:nvPr/>
        </p:nvSpPr>
        <p:spPr>
          <a:xfrm>
            <a:off x="6553200" y="6248400"/>
            <a:ext cx="2133600" cy="365125"/>
          </a:xfrm>
          <a:prstGeom prst="rect">
            <a:avLst/>
          </a:prstGeom>
        </p:spPr>
        <p:txBody>
          <a:bodyPr vert="horz" lIns="91440" tIns="45720" rIns="91440" bIns="45720" rtlCol="0" anchor="ctr"/>
          <a:lstStyle>
            <a:defPPr>
              <a:defRPr lang="en-US"/>
            </a:defPPr>
            <a:lvl1pPr algn="r"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82ADB050-5B4A-47F8-8D1B-54A353EB33D0}" type="slidenum">
              <a:rPr lang="en-US" smtClean="0">
                <a:solidFill>
                  <a:schemeClr val="tx1"/>
                </a:solidFill>
              </a:rPr>
              <a:pPr>
                <a:defRPr/>
              </a:pPr>
              <a:t>11</a:t>
            </a:fld>
            <a:endParaRPr lang="en-US" dirty="0">
              <a:solidFill>
                <a:schemeClr val="tx1"/>
              </a:solidFill>
            </a:endParaRPr>
          </a:p>
        </p:txBody>
      </p:sp>
      <p:sp>
        <p:nvSpPr>
          <p:cNvPr id="4" name="Slide Number Placeholder 3">
            <a:extLst>
              <a:ext uri="{FF2B5EF4-FFF2-40B4-BE49-F238E27FC236}">
                <a16:creationId xmlns:a16="http://schemas.microsoft.com/office/drawing/2014/main" xmlns="" id="{2AE49241-9183-488C-9CE5-674C6646030F}"/>
              </a:ext>
            </a:extLst>
          </p:cNvPr>
          <p:cNvSpPr>
            <a:spLocks noGrp="1"/>
          </p:cNvSpPr>
          <p:nvPr>
            <p:ph type="sldNum" sz="quarter" idx="12"/>
          </p:nvPr>
        </p:nvSpPr>
        <p:spPr/>
        <p:txBody>
          <a:bodyPr/>
          <a:lstStyle/>
          <a:p>
            <a:fld id="{12EAFA67-40AC-4F8A-846D-DFC0F52A35A9}" type="slidenum">
              <a:rPr lang="en-US" smtClean="0"/>
              <a:t>11</a:t>
            </a:fld>
            <a:endParaRPr lang="en-US" dirty="0"/>
          </a:p>
        </p:txBody>
      </p:sp>
    </p:spTree>
    <p:extLst>
      <p:ext uri="{BB962C8B-B14F-4D97-AF65-F5344CB8AC3E}">
        <p14:creationId xmlns:p14="http://schemas.microsoft.com/office/powerpoint/2010/main" val="16762346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9C91F308-4F03-4F2C-8AF2-971ADDC740FF}"/>
              </a:ext>
            </a:extLst>
          </p:cNvPr>
          <p:cNvSpPr>
            <a:spLocks noGrp="1"/>
          </p:cNvSpPr>
          <p:nvPr>
            <p:ph type="sldNum" sz="quarter" idx="12"/>
          </p:nvPr>
        </p:nvSpPr>
        <p:spPr/>
        <p:txBody>
          <a:bodyPr/>
          <a:lstStyle/>
          <a:p>
            <a:fld id="{12EAFA67-40AC-4F8A-846D-DFC0F52A35A9}" type="slidenum">
              <a:rPr lang="en-US" smtClean="0"/>
              <a:t>12</a:t>
            </a:fld>
            <a:endParaRPr lang="en-US" dirty="0"/>
          </a:p>
        </p:txBody>
      </p:sp>
      <p:pic>
        <p:nvPicPr>
          <p:cNvPr id="4" name="Picture 3" descr="cid:9CC6147F-4938-433F-9A8E-1250A40645BC">
            <a:extLst>
              <a:ext uri="{FF2B5EF4-FFF2-40B4-BE49-F238E27FC236}">
                <a16:creationId xmlns:a16="http://schemas.microsoft.com/office/drawing/2014/main" xmlns="" id="{D9C30455-E35A-4B03-8930-F48E469F0417}"/>
              </a:ext>
            </a:extLst>
          </p:cNvPr>
          <p:cNvPicPr/>
          <p:nvPr/>
        </p:nvPicPr>
        <p:blipFill>
          <a:blip r:embed="rId2" r:link="rId3" cstate="print">
            <a:extLst>
              <a:ext uri="{28A0092B-C50C-407E-A947-70E740481C1C}">
                <a14:useLocalDpi xmlns:a14="http://schemas.microsoft.com/office/drawing/2010/main" val="0"/>
              </a:ext>
            </a:extLst>
          </a:blip>
          <a:srcRect/>
          <a:stretch>
            <a:fillRect/>
          </a:stretch>
        </p:blipFill>
        <p:spPr bwMode="auto">
          <a:xfrm>
            <a:off x="838200" y="381000"/>
            <a:ext cx="7696200" cy="6019800"/>
          </a:xfrm>
          <a:prstGeom prst="rect">
            <a:avLst/>
          </a:prstGeom>
          <a:noFill/>
          <a:ln>
            <a:noFill/>
          </a:ln>
        </p:spPr>
      </p:pic>
    </p:spTree>
    <p:extLst>
      <p:ext uri="{BB962C8B-B14F-4D97-AF65-F5344CB8AC3E}">
        <p14:creationId xmlns:p14="http://schemas.microsoft.com/office/powerpoint/2010/main" val="16799114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37994"/>
            <a:ext cx="8229600" cy="754061"/>
          </a:xfrm>
        </p:spPr>
        <p:txBody>
          <a:bodyPr>
            <a:normAutofit fontScale="90000"/>
          </a:bodyPr>
          <a:lstStyle/>
          <a:p>
            <a:r>
              <a:rPr lang="en-US" dirty="0">
                <a:ln w="12700">
                  <a:solidFill>
                    <a:schemeClr val="tx2">
                      <a:satMod val="155000"/>
                    </a:schemeClr>
                  </a:solidFill>
                  <a:prstDash val="solid"/>
                </a:ln>
                <a:solidFill>
                  <a:schemeClr val="tx1">
                    <a:lumMod val="50000"/>
                    <a:lumOff val="50000"/>
                  </a:schemeClr>
                </a:solidFill>
              </a:rPr>
              <a:t>How the Technology Works</a:t>
            </a:r>
            <a:r>
              <a:rPr lang="en-US" dirty="0">
                <a:ln w="12700">
                  <a:solidFill>
                    <a:schemeClr val="tx2">
                      <a:satMod val="155000"/>
                    </a:schemeClr>
                  </a:solidFill>
                  <a:prstDash val="solid"/>
                </a:ln>
              </a:rPr>
              <a:t/>
            </a:r>
            <a:br>
              <a:rPr lang="en-US" dirty="0">
                <a:ln w="12700">
                  <a:solidFill>
                    <a:schemeClr val="tx2">
                      <a:satMod val="155000"/>
                    </a:schemeClr>
                  </a:solidFill>
                  <a:prstDash val="solid"/>
                </a:ln>
              </a:rPr>
            </a:br>
            <a:r>
              <a:rPr lang="en-US" sz="2400" dirty="0">
                <a:ln w="12700">
                  <a:solidFill>
                    <a:schemeClr val="tx2">
                      <a:satMod val="155000"/>
                    </a:schemeClr>
                  </a:solidFill>
                  <a:prstDash val="solid"/>
                </a:ln>
              </a:rPr>
              <a:t>Naturally Creating Micro Oil Droplets</a:t>
            </a:r>
            <a:endParaRPr lang="en-US" sz="2400" dirty="0"/>
          </a:p>
        </p:txBody>
      </p:sp>
      <p:sp>
        <p:nvSpPr>
          <p:cNvPr id="3" name="Content Placeholder 2"/>
          <p:cNvSpPr>
            <a:spLocks noGrp="1"/>
          </p:cNvSpPr>
          <p:nvPr>
            <p:ph idx="1"/>
          </p:nvPr>
        </p:nvSpPr>
        <p:spPr>
          <a:xfrm>
            <a:off x="457200" y="1668460"/>
            <a:ext cx="8458200" cy="4593511"/>
          </a:xfrm>
        </p:spPr>
        <p:txBody>
          <a:bodyPr/>
          <a:lstStyle/>
          <a:p>
            <a:r>
              <a:rPr lang="en-US" sz="2000" dirty="0"/>
              <a:t>Special Nutrients are injected in producing wells and injection wells to feed the trillions of microbes living in the reservoir</a:t>
            </a:r>
          </a:p>
          <a:p>
            <a:r>
              <a:rPr lang="en-US" sz="2000" dirty="0"/>
              <a:t>Certain resident microbes respond to the nutrients and change, wanting more oil on their skin. They then surround oil globules and distort the oil</a:t>
            </a:r>
          </a:p>
          <a:p>
            <a:r>
              <a:rPr lang="en-US" sz="2000" dirty="0"/>
              <a:t>The oil globules are now deformed and break into smaller droplets</a:t>
            </a:r>
          </a:p>
          <a:p>
            <a:r>
              <a:rPr lang="en-US" sz="2000" dirty="0"/>
              <a:t>Micro-droplets flow more freely through the reservoir rock and can be recovered from the reservoir</a:t>
            </a:r>
          </a:p>
          <a:p>
            <a:r>
              <a:rPr lang="en-US" sz="2000" dirty="0"/>
              <a:t>Microscopic photo below of actual real time microbial interaction with oil droplet.</a:t>
            </a:r>
          </a:p>
          <a:p>
            <a:endParaRPr lang="en-US" sz="2400" dirty="0"/>
          </a:p>
        </p:txBody>
      </p:sp>
      <p:pic>
        <p:nvPicPr>
          <p:cNvPr id="5" name="Picture 4" descr="Oil release1"/>
          <p:cNvPicPr/>
          <p:nvPr/>
        </p:nvPicPr>
        <p:blipFill>
          <a:blip r:embed="rId2">
            <a:extLst>
              <a:ext uri="{28A0092B-C50C-407E-A947-70E740481C1C}">
                <a14:useLocalDpi xmlns:a14="http://schemas.microsoft.com/office/drawing/2010/main" val="0"/>
              </a:ext>
            </a:extLst>
          </a:blip>
          <a:srcRect/>
          <a:stretch>
            <a:fillRect/>
          </a:stretch>
        </p:blipFill>
        <p:spPr bwMode="auto">
          <a:xfrm>
            <a:off x="1196816" y="5130002"/>
            <a:ext cx="1485430" cy="1056168"/>
          </a:xfrm>
          <a:prstGeom prst="rect">
            <a:avLst/>
          </a:prstGeom>
          <a:noFill/>
          <a:ln w="9525">
            <a:noFill/>
            <a:miter lim="800000"/>
            <a:headEnd/>
            <a:tailEnd/>
          </a:ln>
          <a:effectLst/>
        </p:spPr>
      </p:pic>
      <p:pic>
        <p:nvPicPr>
          <p:cNvPr id="6" name="Picture 5" descr="Oil releas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19970" y="5105400"/>
            <a:ext cx="1485430" cy="1056168"/>
          </a:xfrm>
          <a:prstGeom prst="rect">
            <a:avLst/>
          </a:prstGeom>
          <a:noFill/>
          <a:ln w="9525">
            <a:noFill/>
            <a:miter lim="800000"/>
            <a:headEnd/>
            <a:tailEnd/>
          </a:ln>
          <a:effectLst/>
        </p:spPr>
      </p:pic>
      <p:pic>
        <p:nvPicPr>
          <p:cNvPr id="7" name="Picture 6" descr="Oil release8"/>
          <p:cNvPicPr/>
          <p:nvPr/>
        </p:nvPicPr>
        <p:blipFill>
          <a:blip r:embed="rId4">
            <a:extLst>
              <a:ext uri="{28A0092B-C50C-407E-A947-70E740481C1C}">
                <a14:useLocalDpi xmlns:a14="http://schemas.microsoft.com/office/drawing/2010/main" val="0"/>
              </a:ext>
            </a:extLst>
          </a:blip>
          <a:srcRect/>
          <a:stretch>
            <a:fillRect/>
          </a:stretch>
        </p:blipFill>
        <p:spPr bwMode="auto">
          <a:xfrm>
            <a:off x="5597391" y="5105400"/>
            <a:ext cx="1956390" cy="1080770"/>
          </a:xfrm>
          <a:prstGeom prst="rect">
            <a:avLst/>
          </a:prstGeom>
          <a:noFill/>
          <a:ln w="9525">
            <a:noFill/>
            <a:miter lim="800000"/>
            <a:headEnd/>
            <a:tailEnd/>
          </a:ln>
          <a:effectLst/>
        </p:spPr>
      </p:pic>
      <p:pic>
        <p:nvPicPr>
          <p:cNvPr id="8" name="Picture 2" descr="http://www.titanoilrecovery.com/images/TestTubes.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783121" y="596028"/>
            <a:ext cx="883626" cy="914399"/>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xmlns="" id="{E226B68F-7737-4A09-A396-FD4AF135A083}"/>
              </a:ext>
            </a:extLst>
          </p:cNvPr>
          <p:cNvSpPr>
            <a:spLocks noGrp="1"/>
          </p:cNvSpPr>
          <p:nvPr>
            <p:ph type="sldNum" sz="quarter" idx="12"/>
          </p:nvPr>
        </p:nvSpPr>
        <p:spPr/>
        <p:txBody>
          <a:bodyPr/>
          <a:lstStyle/>
          <a:p>
            <a:fld id="{12EAFA67-40AC-4F8A-846D-DFC0F52A35A9}" type="slidenum">
              <a:rPr lang="en-US" smtClean="0"/>
              <a:t>13</a:t>
            </a:fld>
            <a:endParaRPr lang="en-US" dirty="0"/>
          </a:p>
        </p:txBody>
      </p:sp>
    </p:spTree>
    <p:extLst>
      <p:ext uri="{BB962C8B-B14F-4D97-AF65-F5344CB8AC3E}">
        <p14:creationId xmlns:p14="http://schemas.microsoft.com/office/powerpoint/2010/main" val="6796476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tretch>
            <a:fillRect/>
          </a:stretch>
        </p:blipFill>
        <p:spPr>
          <a:xfrm>
            <a:off x="1295400" y="1447800"/>
            <a:ext cx="6553200" cy="4495800"/>
          </a:xfrm>
          <a:prstGeom prst="rect">
            <a:avLst/>
          </a:prstGeom>
        </p:spPr>
      </p:pic>
      <p:sp>
        <p:nvSpPr>
          <p:cNvPr id="3" name="Title 2"/>
          <p:cNvSpPr>
            <a:spLocks noGrp="1"/>
          </p:cNvSpPr>
          <p:nvPr>
            <p:ph type="title"/>
          </p:nvPr>
        </p:nvSpPr>
        <p:spPr>
          <a:xfrm>
            <a:off x="800100" y="805312"/>
            <a:ext cx="7886700" cy="516676"/>
          </a:xfrm>
        </p:spPr>
        <p:txBody>
          <a:bodyPr>
            <a:normAutofit fontScale="90000"/>
          </a:bodyPr>
          <a:lstStyle/>
          <a:p>
            <a:pPr algn="ctr"/>
            <a:r>
              <a:rPr lang="en-US" sz="6700" dirty="0">
                <a:solidFill>
                  <a:schemeClr val="tx1">
                    <a:lumMod val="50000"/>
                    <a:lumOff val="50000"/>
                  </a:schemeClr>
                </a:solidFill>
              </a:rPr>
              <a:t>Simple Application</a:t>
            </a:r>
            <a:r>
              <a:rPr lang="en-US" sz="3600" b="1" dirty="0"/>
              <a:t/>
            </a:r>
            <a:br>
              <a:rPr lang="en-US" sz="3600" b="1" dirty="0"/>
            </a:br>
            <a:endParaRPr lang="en-US" sz="2325" b="1" dirty="0"/>
          </a:p>
        </p:txBody>
      </p:sp>
      <p:sp>
        <p:nvSpPr>
          <p:cNvPr id="4" name="Slide Number Placeholder 3">
            <a:extLst>
              <a:ext uri="{FF2B5EF4-FFF2-40B4-BE49-F238E27FC236}">
                <a16:creationId xmlns:a16="http://schemas.microsoft.com/office/drawing/2014/main" xmlns="" id="{D6A3E5EC-A52A-40D0-ACB0-86E611D34F4B}"/>
              </a:ext>
            </a:extLst>
          </p:cNvPr>
          <p:cNvSpPr>
            <a:spLocks noGrp="1"/>
          </p:cNvSpPr>
          <p:nvPr>
            <p:ph type="sldNum" sz="quarter" idx="12"/>
          </p:nvPr>
        </p:nvSpPr>
        <p:spPr/>
        <p:txBody>
          <a:bodyPr/>
          <a:lstStyle/>
          <a:p>
            <a:fld id="{12EAFA67-40AC-4F8A-846D-DFC0F52A35A9}" type="slidenum">
              <a:rPr lang="en-US" smtClean="0"/>
              <a:t>14</a:t>
            </a:fld>
            <a:endParaRPr lang="en-US" dirty="0"/>
          </a:p>
        </p:txBody>
      </p:sp>
    </p:spTree>
    <p:extLst>
      <p:ext uri="{BB962C8B-B14F-4D97-AF65-F5344CB8AC3E}">
        <p14:creationId xmlns:p14="http://schemas.microsoft.com/office/powerpoint/2010/main" val="40339211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fontScale="90000"/>
          </a:bodyPr>
          <a:lstStyle/>
          <a:p>
            <a:r>
              <a:rPr lang="en-US" b="1" dirty="0">
                <a:solidFill>
                  <a:schemeClr val="tx1">
                    <a:lumMod val="50000"/>
                    <a:lumOff val="50000"/>
                  </a:schemeClr>
                </a:solidFill>
              </a:rPr>
              <a:t>The Titan Process</a:t>
            </a:r>
            <a:r>
              <a:rPr lang="en-US" dirty="0"/>
              <a:t/>
            </a:r>
            <a:br>
              <a:rPr lang="en-US" dirty="0"/>
            </a:br>
            <a:r>
              <a:rPr lang="en-US" sz="3200" dirty="0"/>
              <a:t>Easy to Get Started</a:t>
            </a:r>
          </a:p>
        </p:txBody>
      </p:sp>
      <p:sp>
        <p:nvSpPr>
          <p:cNvPr id="3" name="Content Placeholder 2"/>
          <p:cNvSpPr>
            <a:spLocks noGrp="1"/>
          </p:cNvSpPr>
          <p:nvPr>
            <p:ph idx="1"/>
          </p:nvPr>
        </p:nvSpPr>
        <p:spPr>
          <a:xfrm>
            <a:off x="457200" y="2057401"/>
            <a:ext cx="8229600" cy="3505200"/>
          </a:xfrm>
        </p:spPr>
        <p:txBody>
          <a:bodyPr/>
          <a:lstStyle/>
          <a:p>
            <a:r>
              <a:rPr lang="en-US" sz="2000" b="1" dirty="0"/>
              <a:t>1. Field Screening   </a:t>
            </a:r>
            <a:r>
              <a:rPr lang="en-US" sz="2000" dirty="0"/>
              <a:t>Simple Reservoir Questionnaire. </a:t>
            </a:r>
          </a:p>
          <a:p>
            <a:r>
              <a:rPr lang="en-US" sz="2000" b="1" dirty="0"/>
              <a:t>2. Laboratory Analysis  </a:t>
            </a:r>
            <a:r>
              <a:rPr lang="en-US" sz="2000" dirty="0"/>
              <a:t>The “Core” of the Process. </a:t>
            </a:r>
          </a:p>
          <a:p>
            <a:r>
              <a:rPr lang="en-US" sz="2000" b="1" dirty="0"/>
              <a:t>3. Field Test   </a:t>
            </a:r>
            <a:r>
              <a:rPr lang="en-US" sz="2000" dirty="0"/>
              <a:t>An In-field one well test process and analysis</a:t>
            </a:r>
          </a:p>
          <a:p>
            <a:r>
              <a:rPr lang="en-US" sz="2000" b="1" dirty="0"/>
              <a:t>4. Pilot </a:t>
            </a:r>
            <a:r>
              <a:rPr lang="en-US" sz="2000" dirty="0"/>
              <a:t> Water injection system trial on multiple injectors servicing producing oil wells</a:t>
            </a:r>
          </a:p>
          <a:p>
            <a:r>
              <a:rPr lang="en-US" sz="2000" b="1" dirty="0"/>
              <a:t>5. Full Field Recovery  </a:t>
            </a:r>
            <a:r>
              <a:rPr lang="en-US" sz="2000" dirty="0"/>
              <a:t>We administer the process on field wide injection wells, dramatically increasing oil recovery</a:t>
            </a:r>
          </a:p>
          <a:p>
            <a:pPr marL="0" indent="0">
              <a:buNone/>
            </a:pPr>
            <a:endParaRPr lang="en-US" sz="1800" b="1" dirty="0"/>
          </a:p>
          <a:p>
            <a:pPr marL="0" indent="0">
              <a:buNone/>
            </a:pPr>
            <a:r>
              <a:rPr lang="en-US" sz="1600" dirty="0"/>
              <a:t>            </a:t>
            </a:r>
            <a:r>
              <a:rPr lang="en-US" sz="1800" b="1" dirty="0"/>
              <a:t>1                            2                             3                              4                             5</a:t>
            </a:r>
          </a:p>
          <a:p>
            <a:endParaRPr lang="en-US" sz="1600" dirty="0"/>
          </a:p>
          <a:p>
            <a:endParaRPr lang="en-US" dirty="0"/>
          </a:p>
        </p:txBody>
      </p:sp>
      <p:pic>
        <p:nvPicPr>
          <p:cNvPr id="8" name="Picture 7"/>
          <p:cNvPicPr>
            <a:picLocks noChangeAspect="1"/>
          </p:cNvPicPr>
          <p:nvPr/>
        </p:nvPicPr>
        <p:blipFill>
          <a:blip r:embed="rId2"/>
          <a:stretch>
            <a:fillRect/>
          </a:stretch>
        </p:blipFill>
        <p:spPr>
          <a:xfrm>
            <a:off x="623313" y="1295402"/>
            <a:ext cx="7897370" cy="595386"/>
          </a:xfrm>
          <a:prstGeom prst="rect">
            <a:avLst/>
          </a:prstGeom>
        </p:spPr>
      </p:pic>
      <p:sp>
        <p:nvSpPr>
          <p:cNvPr id="9" name="Right Arrow 8"/>
          <p:cNvSpPr/>
          <p:nvPr/>
        </p:nvSpPr>
        <p:spPr>
          <a:xfrm>
            <a:off x="806956" y="4572000"/>
            <a:ext cx="7530085" cy="838200"/>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000"/>
              </a:solidFill>
            </a:endParaRPr>
          </a:p>
        </p:txBody>
      </p:sp>
      <p:sp>
        <p:nvSpPr>
          <p:cNvPr id="4" name="Slide Number Placeholder 3">
            <a:extLst>
              <a:ext uri="{FF2B5EF4-FFF2-40B4-BE49-F238E27FC236}">
                <a16:creationId xmlns:a16="http://schemas.microsoft.com/office/drawing/2014/main" xmlns="" id="{B3E56283-9705-4B23-A519-538C7CD0A4A7}"/>
              </a:ext>
            </a:extLst>
          </p:cNvPr>
          <p:cNvSpPr>
            <a:spLocks noGrp="1"/>
          </p:cNvSpPr>
          <p:nvPr>
            <p:ph type="sldNum" sz="quarter" idx="12"/>
          </p:nvPr>
        </p:nvSpPr>
        <p:spPr/>
        <p:txBody>
          <a:bodyPr/>
          <a:lstStyle/>
          <a:p>
            <a:fld id="{12EAFA67-40AC-4F8A-846D-DFC0F52A35A9}" type="slidenum">
              <a:rPr lang="en-US" smtClean="0"/>
              <a:t>15</a:t>
            </a:fld>
            <a:endParaRPr lang="en-US" dirty="0"/>
          </a:p>
        </p:txBody>
      </p:sp>
    </p:spTree>
    <p:extLst>
      <p:ext uri="{BB962C8B-B14F-4D97-AF65-F5344CB8AC3E}">
        <p14:creationId xmlns:p14="http://schemas.microsoft.com/office/powerpoint/2010/main" val="19502719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368CE0B-6831-4582-961C-86914791FCDF}"/>
              </a:ext>
            </a:extLst>
          </p:cNvPr>
          <p:cNvSpPr>
            <a:spLocks noGrp="1"/>
          </p:cNvSpPr>
          <p:nvPr>
            <p:ph type="title"/>
          </p:nvPr>
        </p:nvSpPr>
        <p:spPr>
          <a:xfrm>
            <a:off x="2209800" y="645106"/>
            <a:ext cx="6267449" cy="1188403"/>
          </a:xfrm>
        </p:spPr>
        <p:txBody>
          <a:bodyPr>
            <a:normAutofit fontScale="90000"/>
          </a:bodyPr>
          <a:lstStyle/>
          <a:p>
            <a:r>
              <a:rPr lang="en-US" sz="6000" dirty="0">
                <a:solidFill>
                  <a:schemeClr val="tx1">
                    <a:lumMod val="50000"/>
                    <a:lumOff val="50000"/>
                  </a:schemeClr>
                </a:solidFill>
              </a:rPr>
              <a:t>Valuable Patents</a:t>
            </a:r>
            <a:br>
              <a:rPr lang="en-US" sz="6000" dirty="0">
                <a:solidFill>
                  <a:schemeClr val="tx1">
                    <a:lumMod val="50000"/>
                    <a:lumOff val="50000"/>
                  </a:schemeClr>
                </a:solidFill>
              </a:rPr>
            </a:br>
            <a:r>
              <a:rPr lang="en-US" dirty="0">
                <a:solidFill>
                  <a:schemeClr val="tx1">
                    <a:lumMod val="50000"/>
                    <a:lumOff val="50000"/>
                  </a:schemeClr>
                </a:solidFill>
              </a:rPr>
              <a:t>5 Granted 3 Pending</a:t>
            </a:r>
            <a:r>
              <a:rPr lang="en-US" b="1" dirty="0"/>
              <a:t/>
            </a:r>
            <a:br>
              <a:rPr lang="en-US" b="1" dirty="0"/>
            </a:br>
            <a:endParaRPr lang="en-US" sz="2700" b="1" dirty="0"/>
          </a:p>
        </p:txBody>
      </p:sp>
      <p:sp>
        <p:nvSpPr>
          <p:cNvPr id="3" name="Content Placeholder 2">
            <a:extLst>
              <a:ext uri="{FF2B5EF4-FFF2-40B4-BE49-F238E27FC236}">
                <a16:creationId xmlns:a16="http://schemas.microsoft.com/office/drawing/2014/main" xmlns="" id="{7472EE5F-47F1-40CE-BBDD-80C508B8ADD0}"/>
              </a:ext>
            </a:extLst>
          </p:cNvPr>
          <p:cNvSpPr>
            <a:spLocks noGrp="1"/>
          </p:cNvSpPr>
          <p:nvPr>
            <p:ph idx="1"/>
          </p:nvPr>
        </p:nvSpPr>
        <p:spPr>
          <a:xfrm>
            <a:off x="828174" y="2514600"/>
            <a:ext cx="7886700" cy="3403375"/>
          </a:xfrm>
        </p:spPr>
        <p:txBody>
          <a:bodyPr>
            <a:normAutofit fontScale="77500" lnSpcReduction="20000"/>
          </a:bodyPr>
          <a:lstStyle/>
          <a:p>
            <a:r>
              <a:rPr lang="en-US" dirty="0"/>
              <a:t>Permeability Modification: </a:t>
            </a:r>
            <a:r>
              <a:rPr lang="en-US" dirty="0">
                <a:solidFill>
                  <a:srgbClr val="FF0000"/>
                </a:solidFill>
              </a:rPr>
              <a:t>Granted</a:t>
            </a:r>
          </a:p>
          <a:p>
            <a:r>
              <a:rPr lang="en-US" sz="3100" dirty="0"/>
              <a:t>Gravity Assisted EOR: </a:t>
            </a:r>
            <a:r>
              <a:rPr lang="en-US" sz="3100" dirty="0">
                <a:solidFill>
                  <a:srgbClr val="FF0000"/>
                </a:solidFill>
              </a:rPr>
              <a:t>Granted</a:t>
            </a:r>
          </a:p>
          <a:p>
            <a:r>
              <a:rPr lang="en-US" dirty="0"/>
              <a:t>Tracer Technology for Fluid Flow: </a:t>
            </a:r>
            <a:r>
              <a:rPr lang="en-US" dirty="0">
                <a:solidFill>
                  <a:srgbClr val="FF0000"/>
                </a:solidFill>
              </a:rPr>
              <a:t>Granted</a:t>
            </a:r>
            <a:r>
              <a:rPr lang="en-US" dirty="0"/>
              <a:t> </a:t>
            </a:r>
          </a:p>
          <a:p>
            <a:r>
              <a:rPr lang="en-US" dirty="0"/>
              <a:t>Carbonate Reservoir Recovery Breakthrough </a:t>
            </a:r>
            <a:endParaRPr lang="en-US" sz="1500" dirty="0"/>
          </a:p>
          <a:p>
            <a:r>
              <a:rPr lang="en-US" dirty="0"/>
              <a:t>Wettability Alteration </a:t>
            </a:r>
            <a:endParaRPr lang="en-US" sz="1500" dirty="0"/>
          </a:p>
          <a:p>
            <a:r>
              <a:rPr lang="en-US" dirty="0"/>
              <a:t>Low Salinity Enhancement </a:t>
            </a:r>
            <a:r>
              <a:rPr lang="en-US" dirty="0">
                <a:solidFill>
                  <a:srgbClr val="FF0000"/>
                </a:solidFill>
              </a:rPr>
              <a:t>Granted</a:t>
            </a:r>
          </a:p>
          <a:p>
            <a:r>
              <a:rPr lang="en-US" dirty="0"/>
              <a:t>Microbial Assisted Water and Gas Alternating: </a:t>
            </a:r>
            <a:r>
              <a:rPr lang="en-US" dirty="0">
                <a:solidFill>
                  <a:srgbClr val="FF0000"/>
                </a:solidFill>
              </a:rPr>
              <a:t>Granted</a:t>
            </a:r>
          </a:p>
          <a:p>
            <a:r>
              <a:rPr lang="en-US" dirty="0"/>
              <a:t>New Delivery of Nutrients</a:t>
            </a:r>
          </a:p>
        </p:txBody>
      </p:sp>
      <p:pic>
        <p:nvPicPr>
          <p:cNvPr id="5" name="Picture 4">
            <a:extLst>
              <a:ext uri="{FF2B5EF4-FFF2-40B4-BE49-F238E27FC236}">
                <a16:creationId xmlns:a16="http://schemas.microsoft.com/office/drawing/2014/main" xmlns="" id="{7EB22FB8-A57D-41B5-9929-22303E1D3AC8}"/>
              </a:ext>
            </a:extLst>
          </p:cNvPr>
          <p:cNvPicPr>
            <a:picLocks noChangeAspect="1"/>
          </p:cNvPicPr>
          <p:nvPr/>
        </p:nvPicPr>
        <p:blipFill>
          <a:blip r:embed="rId2"/>
          <a:stretch>
            <a:fillRect/>
          </a:stretch>
        </p:blipFill>
        <p:spPr>
          <a:xfrm>
            <a:off x="666750" y="618732"/>
            <a:ext cx="1543050" cy="1538691"/>
          </a:xfrm>
          <a:prstGeom prst="rect">
            <a:avLst/>
          </a:prstGeom>
        </p:spPr>
      </p:pic>
      <p:sp>
        <p:nvSpPr>
          <p:cNvPr id="4" name="Slide Number Placeholder 3">
            <a:extLst>
              <a:ext uri="{FF2B5EF4-FFF2-40B4-BE49-F238E27FC236}">
                <a16:creationId xmlns:a16="http://schemas.microsoft.com/office/drawing/2014/main" xmlns="" id="{B11BFEA3-148F-4AF3-915E-8D7A5DD3C53A}"/>
              </a:ext>
            </a:extLst>
          </p:cNvPr>
          <p:cNvSpPr>
            <a:spLocks noGrp="1"/>
          </p:cNvSpPr>
          <p:nvPr>
            <p:ph type="sldNum" sz="quarter" idx="12"/>
          </p:nvPr>
        </p:nvSpPr>
        <p:spPr/>
        <p:txBody>
          <a:bodyPr/>
          <a:lstStyle/>
          <a:p>
            <a:fld id="{12EAFA67-40AC-4F8A-846D-DFC0F52A35A9}" type="slidenum">
              <a:rPr lang="en-US" smtClean="0"/>
              <a:t>16</a:t>
            </a:fld>
            <a:endParaRPr lang="en-US" dirty="0"/>
          </a:p>
        </p:txBody>
      </p:sp>
    </p:spTree>
    <p:extLst>
      <p:ext uri="{BB962C8B-B14F-4D97-AF65-F5344CB8AC3E}">
        <p14:creationId xmlns:p14="http://schemas.microsoft.com/office/powerpoint/2010/main" val="28883822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1184" y="381000"/>
            <a:ext cx="8241632" cy="1219200"/>
          </a:xfrm>
        </p:spPr>
        <p:txBody>
          <a:bodyPr>
            <a:normAutofit fontScale="90000"/>
          </a:bodyPr>
          <a:lstStyle/>
          <a:p>
            <a:r>
              <a:rPr lang="en-US" sz="6000">
                <a:solidFill>
                  <a:schemeClr val="tx1">
                    <a:lumMod val="50000"/>
                    <a:lumOff val="50000"/>
                  </a:schemeClr>
                </a:solidFill>
              </a:rPr>
              <a:t>   Trapped </a:t>
            </a:r>
            <a:r>
              <a:rPr lang="en-US" sz="6000" dirty="0">
                <a:solidFill>
                  <a:schemeClr val="tx1">
                    <a:lumMod val="50000"/>
                    <a:lumOff val="50000"/>
                  </a:schemeClr>
                </a:solidFill>
              </a:rPr>
              <a:t>Oil</a:t>
            </a:r>
            <a:br>
              <a:rPr lang="en-US" sz="6000" dirty="0">
                <a:solidFill>
                  <a:schemeClr val="tx1">
                    <a:lumMod val="50000"/>
                    <a:lumOff val="50000"/>
                  </a:schemeClr>
                </a:solidFill>
              </a:rPr>
            </a:br>
            <a:r>
              <a:rPr lang="en-US" sz="4900" dirty="0">
                <a:solidFill>
                  <a:schemeClr val="tx1">
                    <a:lumMod val="50000"/>
                    <a:lumOff val="50000"/>
                  </a:schemeClr>
                </a:solidFill>
              </a:rPr>
              <a:t>U.S. Market           Global Market </a:t>
            </a:r>
            <a:r>
              <a:rPr lang="en-US" dirty="0"/>
              <a:t/>
            </a:r>
            <a:br>
              <a:rPr lang="en-US" dirty="0"/>
            </a:br>
            <a:r>
              <a:rPr lang="en-US" sz="4000" dirty="0"/>
              <a:t> </a:t>
            </a:r>
            <a:r>
              <a:rPr lang="en-US" sz="4000" b="1" dirty="0"/>
              <a:t>$25 Trillion                    $300 Trillion</a:t>
            </a:r>
          </a:p>
        </p:txBody>
      </p:sp>
      <p:pic>
        <p:nvPicPr>
          <p:cNvPr id="5" name="Content Placeholder 4" descr="cid:image001.png@01CCE1C1.5BCBC380"/>
          <p:cNvPicPr>
            <a:picLocks noGrp="1"/>
          </p:cNvPicPr>
          <p:nvPr>
            <p:ph idx="1"/>
          </p:nvPr>
        </p:nvPicPr>
        <p:blipFill>
          <a:blip r:embed="rId2" r:link="rId3">
            <a:extLst>
              <a:ext uri="{28A0092B-C50C-407E-A947-70E740481C1C}">
                <a14:useLocalDpi xmlns:a14="http://schemas.microsoft.com/office/drawing/2010/main" val="0"/>
              </a:ext>
            </a:extLst>
          </a:blip>
          <a:srcRect/>
          <a:stretch>
            <a:fillRect/>
          </a:stretch>
        </p:blipFill>
        <p:spPr bwMode="auto">
          <a:xfrm>
            <a:off x="76200" y="1905001"/>
            <a:ext cx="6096000" cy="4228072"/>
          </a:xfrm>
          <a:prstGeom prst="rect">
            <a:avLst/>
          </a:prstGeom>
          <a:noFill/>
          <a:ln>
            <a:noFill/>
          </a:ln>
        </p:spPr>
      </p:pic>
      <p:sp>
        <p:nvSpPr>
          <p:cNvPr id="3" name="Slide Number Placeholder 2">
            <a:extLst>
              <a:ext uri="{FF2B5EF4-FFF2-40B4-BE49-F238E27FC236}">
                <a16:creationId xmlns:a16="http://schemas.microsoft.com/office/drawing/2014/main" xmlns="" id="{08A2CF6F-02FC-4B72-89D3-EA2B2F197B3E}"/>
              </a:ext>
            </a:extLst>
          </p:cNvPr>
          <p:cNvSpPr>
            <a:spLocks noGrp="1"/>
          </p:cNvSpPr>
          <p:nvPr>
            <p:ph type="sldNum" sz="quarter" idx="12"/>
          </p:nvPr>
        </p:nvSpPr>
        <p:spPr/>
        <p:txBody>
          <a:bodyPr/>
          <a:lstStyle/>
          <a:p>
            <a:fld id="{12EAFA67-40AC-4F8A-846D-DFC0F52A35A9}" type="slidenum">
              <a:rPr lang="en-US" smtClean="0"/>
              <a:t>17</a:t>
            </a:fld>
            <a:endParaRPr lang="en-US" dirty="0"/>
          </a:p>
        </p:txBody>
      </p:sp>
    </p:spTree>
    <p:extLst>
      <p:ext uri="{BB962C8B-B14F-4D97-AF65-F5344CB8AC3E}">
        <p14:creationId xmlns:p14="http://schemas.microsoft.com/office/powerpoint/2010/main" val="2637121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tretch>
            <a:fillRect/>
          </a:stretch>
        </p:blipFill>
        <p:spPr>
          <a:xfrm>
            <a:off x="609600" y="304801"/>
            <a:ext cx="8077200" cy="6477000"/>
          </a:xfrm>
          <a:prstGeom prst="rect">
            <a:avLst/>
          </a:prstGeom>
        </p:spPr>
      </p:pic>
      <p:sp>
        <p:nvSpPr>
          <p:cNvPr id="3" name="Slide Number Placeholder 2">
            <a:extLst>
              <a:ext uri="{FF2B5EF4-FFF2-40B4-BE49-F238E27FC236}">
                <a16:creationId xmlns:a16="http://schemas.microsoft.com/office/drawing/2014/main" xmlns="" id="{A0C49723-91C2-4F03-89F6-23B01D040706}"/>
              </a:ext>
            </a:extLst>
          </p:cNvPr>
          <p:cNvSpPr>
            <a:spLocks noGrp="1"/>
          </p:cNvSpPr>
          <p:nvPr>
            <p:ph type="sldNum" sz="quarter" idx="12"/>
          </p:nvPr>
        </p:nvSpPr>
        <p:spPr/>
        <p:txBody>
          <a:bodyPr/>
          <a:lstStyle/>
          <a:p>
            <a:fld id="{12EAFA67-40AC-4F8A-846D-DFC0F52A35A9}" type="slidenum">
              <a:rPr lang="en-US" smtClean="0"/>
              <a:t>18</a:t>
            </a:fld>
            <a:endParaRPr lang="en-US" dirty="0"/>
          </a:p>
        </p:txBody>
      </p:sp>
    </p:spTree>
    <p:extLst>
      <p:ext uri="{BB962C8B-B14F-4D97-AF65-F5344CB8AC3E}">
        <p14:creationId xmlns:p14="http://schemas.microsoft.com/office/powerpoint/2010/main" val="33683342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Financial Projections</a:t>
            </a:r>
            <a:br>
              <a:rPr lang="en-US" dirty="0"/>
            </a:br>
            <a:r>
              <a:rPr lang="en-US" sz="2700" dirty="0"/>
              <a:t>(Millions $)</a:t>
            </a:r>
          </a:p>
        </p:txBody>
      </p:sp>
      <p:pic>
        <p:nvPicPr>
          <p:cNvPr id="3" name="Picture 2">
            <a:extLst>
              <a:ext uri="{FF2B5EF4-FFF2-40B4-BE49-F238E27FC236}">
                <a16:creationId xmlns:a16="http://schemas.microsoft.com/office/drawing/2014/main" xmlns="" id="{01D04375-D2E0-4B7A-A12E-CB281DE29F4F}"/>
              </a:ext>
            </a:extLst>
          </p:cNvPr>
          <p:cNvPicPr>
            <a:picLocks noChangeAspect="1"/>
          </p:cNvPicPr>
          <p:nvPr/>
        </p:nvPicPr>
        <p:blipFill>
          <a:blip r:embed="rId2"/>
          <a:stretch>
            <a:fillRect/>
          </a:stretch>
        </p:blipFill>
        <p:spPr>
          <a:xfrm>
            <a:off x="602694" y="2047542"/>
            <a:ext cx="7938612" cy="2584783"/>
          </a:xfrm>
          <a:prstGeom prst="rect">
            <a:avLst/>
          </a:prstGeom>
        </p:spPr>
      </p:pic>
      <p:sp>
        <p:nvSpPr>
          <p:cNvPr id="4" name="Slide Number Placeholder 3">
            <a:extLst>
              <a:ext uri="{FF2B5EF4-FFF2-40B4-BE49-F238E27FC236}">
                <a16:creationId xmlns:a16="http://schemas.microsoft.com/office/drawing/2014/main" xmlns="" id="{FAC8A16D-4254-40CA-802D-2F6A80E5FEC1}"/>
              </a:ext>
            </a:extLst>
          </p:cNvPr>
          <p:cNvSpPr>
            <a:spLocks noGrp="1"/>
          </p:cNvSpPr>
          <p:nvPr>
            <p:ph type="sldNum" sz="quarter" idx="12"/>
          </p:nvPr>
        </p:nvSpPr>
        <p:spPr/>
        <p:txBody>
          <a:bodyPr/>
          <a:lstStyle/>
          <a:p>
            <a:fld id="{12EAFA67-40AC-4F8A-846D-DFC0F52A35A9}" type="slidenum">
              <a:rPr lang="en-US" smtClean="0"/>
              <a:t>19</a:t>
            </a:fld>
            <a:endParaRPr lang="en-US" dirty="0"/>
          </a:p>
        </p:txBody>
      </p:sp>
    </p:spTree>
    <p:extLst>
      <p:ext uri="{BB962C8B-B14F-4D97-AF65-F5344CB8AC3E}">
        <p14:creationId xmlns:p14="http://schemas.microsoft.com/office/powerpoint/2010/main" val="25542629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600" dirty="0">
                <a:latin typeface="Arial" pitchFamily="34" charset="0"/>
                <a:cs typeface="Arial" pitchFamily="34" charset="0"/>
              </a:rPr>
              <a:t>Forward Looking Statement</a:t>
            </a:r>
          </a:p>
        </p:txBody>
      </p:sp>
      <p:sp>
        <p:nvSpPr>
          <p:cNvPr id="5" name="Content Placeholder 4"/>
          <p:cNvSpPr>
            <a:spLocks noGrp="1"/>
          </p:cNvSpPr>
          <p:nvPr>
            <p:ph idx="1"/>
          </p:nvPr>
        </p:nvSpPr>
        <p:spPr/>
        <p:txBody>
          <a:bodyPr>
            <a:normAutofit fontScale="70000" lnSpcReduction="20000"/>
          </a:bodyPr>
          <a:lstStyle/>
          <a:p>
            <a:r>
              <a:rPr lang="en-US" dirty="0">
                <a:solidFill>
                  <a:srgbClr val="7E7E7E"/>
                </a:solidFill>
              </a:rPr>
              <a:t>This presentation contains forward-looking statements within the meaning of the Private Securities Litigation Reform Act of 1995. All statements included herein that address activities, events or developments that the Company expects, believes, intends, or anticipates will or may occur in the future, are forward-looking statements. Actual events may differ materially from those anticipated in the forward-looking statements. Although the Company believes that the assumptions underlying the forward-looking statements contained herein are reasonable, any of the assumptions could be inaccurate. There can be no assurance that the forward-looking statements included in this presentation will prove to be accurate. In light of the significant uncertainties inherent in the forward-looking statements included herein, the inclusion of such information should not be regarded as a representation by the Company that the objectives and expectations of the company will be achieved.</a:t>
            </a:r>
          </a:p>
          <a:p>
            <a:endParaRPr lang="en-US" dirty="0"/>
          </a:p>
        </p:txBody>
      </p:sp>
      <p:sp>
        <p:nvSpPr>
          <p:cNvPr id="2" name="Slide Number Placeholder 1">
            <a:extLst>
              <a:ext uri="{FF2B5EF4-FFF2-40B4-BE49-F238E27FC236}">
                <a16:creationId xmlns:a16="http://schemas.microsoft.com/office/drawing/2014/main" xmlns="" id="{AC65CA11-8E18-44DB-A56E-2BD96170D928}"/>
              </a:ext>
            </a:extLst>
          </p:cNvPr>
          <p:cNvSpPr>
            <a:spLocks noGrp="1"/>
          </p:cNvSpPr>
          <p:nvPr>
            <p:ph type="sldNum" sz="quarter" idx="12"/>
          </p:nvPr>
        </p:nvSpPr>
        <p:spPr/>
        <p:txBody>
          <a:bodyPr/>
          <a:lstStyle/>
          <a:p>
            <a:fld id="{12EAFA67-40AC-4F8A-846D-DFC0F52A35A9}" type="slidenum">
              <a:rPr lang="en-US" smtClean="0"/>
              <a:t>2</a:t>
            </a:fld>
            <a:endParaRPr lang="en-US" dirty="0"/>
          </a:p>
        </p:txBody>
      </p:sp>
    </p:spTree>
    <p:extLst>
      <p:ext uri="{BB962C8B-B14F-4D97-AF65-F5344CB8AC3E}">
        <p14:creationId xmlns:p14="http://schemas.microsoft.com/office/powerpoint/2010/main" val="14946786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E54547A-1A8F-4708-9D52-A58AC1A920C0}"/>
              </a:ext>
            </a:extLst>
          </p:cNvPr>
          <p:cNvSpPr>
            <a:spLocks noGrp="1"/>
          </p:cNvSpPr>
          <p:nvPr>
            <p:ph type="title"/>
          </p:nvPr>
        </p:nvSpPr>
        <p:spPr>
          <a:xfrm>
            <a:off x="457200" y="457200"/>
            <a:ext cx="8229600" cy="1463675"/>
          </a:xfrm>
        </p:spPr>
        <p:txBody>
          <a:bodyPr>
            <a:normAutofit/>
          </a:bodyPr>
          <a:lstStyle/>
          <a:p>
            <a:r>
              <a:rPr lang="en-US" sz="6000" dirty="0">
                <a:solidFill>
                  <a:schemeClr val="tx1">
                    <a:lumMod val="50000"/>
                    <a:lumOff val="50000"/>
                  </a:schemeClr>
                </a:solidFill>
                <a:latin typeface="+mn-lt"/>
              </a:rPr>
              <a:t>Investment</a:t>
            </a:r>
          </a:p>
        </p:txBody>
      </p:sp>
      <p:sp>
        <p:nvSpPr>
          <p:cNvPr id="3" name="Content Placeholder 2">
            <a:extLst>
              <a:ext uri="{FF2B5EF4-FFF2-40B4-BE49-F238E27FC236}">
                <a16:creationId xmlns:a16="http://schemas.microsoft.com/office/drawing/2014/main" xmlns="" id="{FAFC0704-35CA-4F55-AA29-9F8EB9525E95}"/>
              </a:ext>
            </a:extLst>
          </p:cNvPr>
          <p:cNvSpPr>
            <a:spLocks noGrp="1"/>
          </p:cNvSpPr>
          <p:nvPr>
            <p:ph idx="1"/>
          </p:nvPr>
        </p:nvSpPr>
        <p:spPr>
          <a:xfrm>
            <a:off x="1219200" y="2134394"/>
            <a:ext cx="7239000" cy="1752600"/>
          </a:xfrm>
        </p:spPr>
        <p:txBody>
          <a:bodyPr>
            <a:noAutofit/>
          </a:bodyPr>
          <a:lstStyle/>
          <a:p>
            <a:r>
              <a:rPr lang="en-US" sz="4800" dirty="0"/>
              <a:t>$25,000,000</a:t>
            </a:r>
          </a:p>
          <a:p>
            <a:r>
              <a:rPr lang="en-US" sz="4800" dirty="0"/>
              <a:t>Marketing and Operations</a:t>
            </a:r>
          </a:p>
          <a:p>
            <a:r>
              <a:rPr lang="en-US" sz="4800" dirty="0"/>
              <a:t>Acquire Oil Properties</a:t>
            </a:r>
          </a:p>
        </p:txBody>
      </p:sp>
      <p:sp>
        <p:nvSpPr>
          <p:cNvPr id="4" name="Slide Number Placeholder 3">
            <a:extLst>
              <a:ext uri="{FF2B5EF4-FFF2-40B4-BE49-F238E27FC236}">
                <a16:creationId xmlns:a16="http://schemas.microsoft.com/office/drawing/2014/main" xmlns="" id="{F82786E0-AEE6-45D4-A9C1-E37E207FFDC8}"/>
              </a:ext>
            </a:extLst>
          </p:cNvPr>
          <p:cNvSpPr>
            <a:spLocks noGrp="1"/>
          </p:cNvSpPr>
          <p:nvPr>
            <p:ph type="sldNum" sz="quarter" idx="12"/>
          </p:nvPr>
        </p:nvSpPr>
        <p:spPr/>
        <p:txBody>
          <a:bodyPr/>
          <a:lstStyle/>
          <a:p>
            <a:fld id="{12EAFA67-40AC-4F8A-846D-DFC0F52A35A9}" type="slidenum">
              <a:rPr lang="en-US" smtClean="0"/>
              <a:t>20</a:t>
            </a:fld>
            <a:endParaRPr lang="en-US" dirty="0"/>
          </a:p>
        </p:txBody>
      </p:sp>
    </p:spTree>
    <p:extLst>
      <p:ext uri="{BB962C8B-B14F-4D97-AF65-F5344CB8AC3E}">
        <p14:creationId xmlns:p14="http://schemas.microsoft.com/office/powerpoint/2010/main" val="18507980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a:ln w="12700">
                  <a:solidFill>
                    <a:schemeClr val="tx2">
                      <a:satMod val="155000"/>
                    </a:schemeClr>
                  </a:solidFill>
                  <a:prstDash val="solid"/>
                </a:ln>
              </a:rPr>
              <a:t>Use of Funds</a:t>
            </a:r>
            <a:endParaRPr lang="en-US" dirty="0"/>
          </a:p>
        </p:txBody>
      </p:sp>
      <p:graphicFrame>
        <p:nvGraphicFramePr>
          <p:cNvPr id="6" name="Content Placeholder 5"/>
          <p:cNvGraphicFramePr>
            <a:graphicFrameLocks noGrp="1"/>
          </p:cNvGraphicFramePr>
          <p:nvPr>
            <p:ph idx="1"/>
            <p:extLst/>
          </p:nvPr>
        </p:nvGraphicFramePr>
        <p:xfrm>
          <a:off x="838200" y="1523999"/>
          <a:ext cx="7239000" cy="4267200"/>
        </p:xfrm>
        <a:graphic>
          <a:graphicData uri="http://schemas.openxmlformats.org/drawingml/2006/table">
            <a:tbl>
              <a:tblPr firstRow="1" firstCol="1" bandRow="1"/>
              <a:tblGrid>
                <a:gridCol w="5972475">
                  <a:extLst>
                    <a:ext uri="{9D8B030D-6E8A-4147-A177-3AD203B41FA5}">
                      <a16:colId xmlns:a16="http://schemas.microsoft.com/office/drawing/2014/main" xmlns="" val="20000"/>
                    </a:ext>
                  </a:extLst>
                </a:gridCol>
                <a:gridCol w="1266525">
                  <a:extLst>
                    <a:ext uri="{9D8B030D-6E8A-4147-A177-3AD203B41FA5}">
                      <a16:colId xmlns:a16="http://schemas.microsoft.com/office/drawing/2014/main" xmlns="" val="20001"/>
                    </a:ext>
                  </a:extLst>
                </a:gridCol>
              </a:tblGrid>
              <a:tr h="284480">
                <a:tc>
                  <a:txBody>
                    <a:bodyPr/>
                    <a:lstStyle/>
                    <a:p>
                      <a:pPr marL="0" marR="0" algn="l">
                        <a:spcBef>
                          <a:spcPts val="0"/>
                        </a:spcBef>
                        <a:spcAft>
                          <a:spcPts val="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                                                                                 </a:t>
                      </a:r>
                      <a:r>
                        <a:rPr lang="en-US" sz="1400" b="1" dirty="0">
                          <a:effectLst/>
                          <a:latin typeface="Calibri" panose="020F0502020204030204" pitchFamily="34" charset="0"/>
                          <a:ea typeface="Calibri" panose="020F0502020204030204" pitchFamily="34" charset="0"/>
                          <a:cs typeface="Times New Roman" panose="02020603050405020304" pitchFamily="18" charset="0"/>
                        </a:rPr>
                        <a:t>USE OF FUNDS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marL="0" marR="0" algn="l">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extLst>
                  <a:ext uri="{0D108BD9-81ED-4DB2-BD59-A6C34878D82A}">
                    <a16:rowId xmlns:a16="http://schemas.microsoft.com/office/drawing/2014/main" xmlns="" val="10000"/>
                  </a:ext>
                </a:extLst>
              </a:tr>
              <a:tr h="284480">
                <a:tc>
                  <a:txBody>
                    <a:bodyPr/>
                    <a:lstStyle/>
                    <a:p>
                      <a:pPr marL="0" marR="0" algn="l">
                        <a:spcBef>
                          <a:spcPts val="0"/>
                        </a:spcBef>
                        <a:spcAft>
                          <a:spcPts val="0"/>
                        </a:spcAft>
                      </a:pPr>
                      <a:r>
                        <a:rPr lang="en-US" sz="1200" b="1">
                          <a:effectLst/>
                          <a:latin typeface="Calibri" panose="020F0502020204030204" pitchFamily="34" charset="0"/>
                          <a:ea typeface="Calibri" panose="020F0502020204030204" pitchFamily="34" charset="0"/>
                          <a:cs typeface="Times New Roman" panose="02020603050405020304" pitchFamily="18" charset="0"/>
                        </a:rPr>
                        <a:t>Field Acquisition and Production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284480">
                <a:tc>
                  <a:txBody>
                    <a:bodyPr/>
                    <a:lstStyle/>
                    <a:p>
                      <a:pPr marL="0" marR="0" algn="l">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Field Acquisitions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$14,500,000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284480">
                <a:tc>
                  <a:txBody>
                    <a:bodyPr/>
                    <a:lstStyle/>
                    <a:p>
                      <a:pPr marL="0" marR="0" algn="l">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Acquisition and Divestiture Professionals (Landman, Engineers)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     $780,000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284480">
                <a:tc>
                  <a:txBody>
                    <a:bodyPr/>
                    <a:lstStyle/>
                    <a:p>
                      <a:pPr marL="0" marR="0" algn="l">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             Sub-Total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200" b="1">
                          <a:effectLst/>
                          <a:latin typeface="Calibri" panose="020F0502020204030204" pitchFamily="34" charset="0"/>
                          <a:ea typeface="Calibri" panose="020F0502020204030204" pitchFamily="34" charset="0"/>
                          <a:cs typeface="Times New Roman" panose="02020603050405020304" pitchFamily="18" charset="0"/>
                        </a:rPr>
                        <a:t>$15,280,000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284480">
                <a:tc>
                  <a:txBody>
                    <a:bodyPr/>
                    <a:lstStyle/>
                    <a:p>
                      <a:pPr marL="0" marR="0" algn="l">
                        <a:spcBef>
                          <a:spcPts val="0"/>
                        </a:spcBef>
                        <a:spcAft>
                          <a:spcPts val="0"/>
                        </a:spcAft>
                      </a:pPr>
                      <a:r>
                        <a:rPr lang="en-US" sz="1200" b="1">
                          <a:effectLst/>
                          <a:latin typeface="Calibri" panose="020F0502020204030204" pitchFamily="34" charset="0"/>
                          <a:ea typeface="Calibri" panose="020F0502020204030204" pitchFamily="34" charset="0"/>
                          <a:cs typeface="Times New Roman" panose="02020603050405020304" pitchFamily="18" charset="0"/>
                        </a:rPr>
                        <a:t>Service Business &amp; Management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284480">
                <a:tc>
                  <a:txBody>
                    <a:bodyPr/>
                    <a:lstStyle/>
                    <a:p>
                      <a:pPr marL="0" marR="0" algn="l">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G&amp;A Expenses, Science and Technology, Field Operations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  $2,100,000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284480">
                <a:tc>
                  <a:txBody>
                    <a:bodyPr/>
                    <a:lstStyle/>
                    <a:p>
                      <a:pPr marL="0" marR="0" algn="l">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Intellectual Property Purchase Payments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  $3,917,481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284480">
                <a:tc>
                  <a:txBody>
                    <a:bodyPr/>
                    <a:lstStyle/>
                    <a:p>
                      <a:pPr marL="0" marR="0" algn="l">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Investment Banking, Consulting and Fees Associated with the Investment Raise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  $2,500,000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r h="284480">
                <a:tc>
                  <a:txBody>
                    <a:bodyPr/>
                    <a:lstStyle/>
                    <a:p>
                      <a:pPr marL="0" marR="0" algn="l">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Payables and Unreimbursed Business Expenses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  $1,031,456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9"/>
                  </a:ext>
                </a:extLst>
              </a:tr>
              <a:tr h="284480">
                <a:tc>
                  <a:txBody>
                    <a:bodyPr/>
                    <a:lstStyle/>
                    <a:p>
                      <a:pPr marL="0" marR="0" algn="l">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              Sub-Total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200" b="1">
                          <a:effectLst/>
                          <a:latin typeface="Calibri" panose="020F0502020204030204" pitchFamily="34" charset="0"/>
                          <a:ea typeface="Calibri" panose="020F0502020204030204" pitchFamily="34" charset="0"/>
                          <a:cs typeface="Times New Roman" panose="02020603050405020304" pitchFamily="18" charset="0"/>
                        </a:rPr>
                        <a:t>  $9,548,937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0"/>
                  </a:ext>
                </a:extLst>
              </a:tr>
              <a:tr h="284480">
                <a:tc>
                  <a:txBody>
                    <a:bodyPr/>
                    <a:lstStyle/>
                    <a:p>
                      <a:pPr marL="0" marR="0" algn="l">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Contingency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      $171,063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1"/>
                  </a:ext>
                </a:extLst>
              </a:tr>
              <a:tr h="284480">
                <a:tc>
                  <a:txBody>
                    <a:bodyPr/>
                    <a:lstStyle/>
                    <a:p>
                      <a:pPr marL="0" marR="0" algn="l">
                        <a:spcBef>
                          <a:spcPts val="0"/>
                        </a:spcBef>
                        <a:spcAft>
                          <a:spcPts val="0"/>
                        </a:spcAft>
                      </a:pPr>
                      <a:r>
                        <a:rPr lang="en-US" sz="1200" b="1">
                          <a:effectLst/>
                          <a:latin typeface="Calibri" panose="020F0502020204030204" pitchFamily="34" charset="0"/>
                          <a:ea typeface="Calibri" panose="020F0502020204030204" pitchFamily="34" charset="0"/>
                          <a:cs typeface="Times New Roman" panose="02020603050405020304" pitchFamily="18" charset="0"/>
                        </a:rPr>
                        <a:t>Total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200" b="1">
                          <a:effectLst/>
                          <a:latin typeface="Calibri" panose="020F0502020204030204" pitchFamily="34" charset="0"/>
                          <a:ea typeface="Calibri" panose="020F0502020204030204" pitchFamily="34" charset="0"/>
                          <a:cs typeface="Times New Roman" panose="02020603050405020304" pitchFamily="18" charset="0"/>
                        </a:rPr>
                        <a:t>$25,000,000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2"/>
                  </a:ext>
                </a:extLst>
              </a:tr>
              <a:tr h="284480">
                <a:tc gridSpan="2">
                  <a:txBody>
                    <a:bodyPr/>
                    <a:lstStyle/>
                    <a:p>
                      <a:pPr marL="0" marR="0" algn="l">
                        <a:spcBef>
                          <a:spcPts val="0"/>
                        </a:spcBef>
                        <a:spcAft>
                          <a:spcPts val="0"/>
                        </a:spcAft>
                      </a:pPr>
                      <a:r>
                        <a:rPr lang="en-US" sz="1200" b="1">
                          <a:effectLst/>
                          <a:latin typeface="Calibri" panose="020F0502020204030204" pitchFamily="34" charset="0"/>
                          <a:ea typeface="Calibri" panose="020F0502020204030204" pitchFamily="34" charset="0"/>
                          <a:cs typeface="Times New Roman" panose="02020603050405020304" pitchFamily="18" charset="0"/>
                        </a:rPr>
                        <a:t>*  </a:t>
                      </a:r>
                      <a:r>
                        <a:rPr lang="en-US" sz="1200">
                          <a:effectLst/>
                          <a:latin typeface="Calibri" panose="020F0502020204030204" pitchFamily="34" charset="0"/>
                          <a:ea typeface="Calibri" panose="020F0502020204030204" pitchFamily="34" charset="0"/>
                          <a:cs typeface="Times New Roman" panose="02020603050405020304" pitchFamily="18" charset="0"/>
                        </a:rPr>
                        <a:t>Acquiring oil fields with 50% debt and 50% equity would equate to $29 million in acquisitions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xmlns="" val="10013"/>
                  </a:ext>
                </a:extLst>
              </a:tr>
              <a:tr h="284480">
                <a:tc>
                  <a:txBody>
                    <a:bodyPr/>
                    <a:lstStyle/>
                    <a:p>
                      <a:pPr marL="0" marR="0" algn="l">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marL="0" marR="0" algn="l">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extLst>
                  <a:ext uri="{0D108BD9-81ED-4DB2-BD59-A6C34878D82A}">
                    <a16:rowId xmlns:a16="http://schemas.microsoft.com/office/drawing/2014/main" xmlns="" val="10014"/>
                  </a:ext>
                </a:extLst>
              </a:tr>
            </a:tbl>
          </a:graphicData>
        </a:graphic>
      </p:graphicFrame>
      <p:sp>
        <p:nvSpPr>
          <p:cNvPr id="3" name="Slide Number Placeholder 2">
            <a:extLst>
              <a:ext uri="{FF2B5EF4-FFF2-40B4-BE49-F238E27FC236}">
                <a16:creationId xmlns:a16="http://schemas.microsoft.com/office/drawing/2014/main" xmlns="" id="{EE09B915-8FEA-4CAD-953B-ADEF86F8C0BB}"/>
              </a:ext>
            </a:extLst>
          </p:cNvPr>
          <p:cNvSpPr>
            <a:spLocks noGrp="1"/>
          </p:cNvSpPr>
          <p:nvPr>
            <p:ph type="sldNum" sz="quarter" idx="12"/>
          </p:nvPr>
        </p:nvSpPr>
        <p:spPr/>
        <p:txBody>
          <a:bodyPr/>
          <a:lstStyle/>
          <a:p>
            <a:fld id="{12EAFA67-40AC-4F8A-846D-DFC0F52A35A9}" type="slidenum">
              <a:rPr lang="en-US" smtClean="0"/>
              <a:t>21</a:t>
            </a:fld>
            <a:endParaRPr lang="en-US" dirty="0"/>
          </a:p>
        </p:txBody>
      </p:sp>
    </p:spTree>
    <p:extLst>
      <p:ext uri="{BB962C8B-B14F-4D97-AF65-F5344CB8AC3E}">
        <p14:creationId xmlns:p14="http://schemas.microsoft.com/office/powerpoint/2010/main" val="12346507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06819" y="105434"/>
            <a:ext cx="8229600" cy="1418566"/>
          </a:xfrm>
        </p:spPr>
        <p:txBody>
          <a:bodyPr>
            <a:normAutofit fontScale="90000"/>
          </a:bodyPr>
          <a:lstStyle/>
          <a:p>
            <a:r>
              <a:rPr lang="en-US" sz="3600" dirty="0"/>
              <a:t>Alliance Companies</a:t>
            </a:r>
            <a:r>
              <a:rPr lang="en-US" dirty="0"/>
              <a:t/>
            </a:r>
            <a:br>
              <a:rPr lang="en-US" dirty="0"/>
            </a:br>
            <a:r>
              <a:rPr lang="en-US" sz="2000" dirty="0"/>
              <a:t>Shareholders Distributed Shares in Two Separate Oil Service/Production Companies at no Cost, More Planned for the Future to Address the $300 Trillion Market</a:t>
            </a:r>
          </a:p>
        </p:txBody>
      </p:sp>
      <p:sp>
        <p:nvSpPr>
          <p:cNvPr id="8" name="Oval 7"/>
          <p:cNvSpPr/>
          <p:nvPr/>
        </p:nvSpPr>
        <p:spPr>
          <a:xfrm>
            <a:off x="3686292" y="1487905"/>
            <a:ext cx="1676400" cy="1371599"/>
          </a:xfrm>
          <a:prstGeom prst="ellipse">
            <a:avLst/>
          </a:prstGeom>
          <a:solidFill>
            <a:sysClr val="windowText" lastClr="000000"/>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n-US" sz="1800" b="0" i="0" u="none" strike="noStrike" kern="0" cap="none" spc="0" normalizeH="0" baseline="0" noProof="0" dirty="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rPr>
              <a:t>Titan Oil  Recovery</a:t>
            </a:r>
            <a:endParaRPr kumimoji="0" lang="en-US" sz="1100" b="0" i="0" u="none" strike="noStrike" kern="0" cap="none" spc="0" normalizeH="0" baseline="0" noProof="0" dirty="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endParaRPr>
          </a:p>
        </p:txBody>
      </p:sp>
      <p:pic>
        <p:nvPicPr>
          <p:cNvPr id="16" name="Content Placeholder 15"/>
          <p:cNvPicPr>
            <a:picLocks noGrp="1" noChangeAspect="1"/>
          </p:cNvPicPr>
          <p:nvPr>
            <p:ph idx="1"/>
          </p:nvPr>
        </p:nvPicPr>
        <p:blipFill>
          <a:blip r:embed="rId2"/>
          <a:stretch>
            <a:fillRect/>
          </a:stretch>
        </p:blipFill>
        <p:spPr>
          <a:xfrm>
            <a:off x="1501737" y="1600200"/>
            <a:ext cx="6329638" cy="3200401"/>
          </a:xfrm>
          <a:prstGeom prst="rect">
            <a:avLst/>
          </a:prstGeom>
          <a:ln>
            <a:noFill/>
          </a:ln>
        </p:spPr>
      </p:pic>
      <p:pic>
        <p:nvPicPr>
          <p:cNvPr id="3" name="Picture 2">
            <a:extLst>
              <a:ext uri="{FF2B5EF4-FFF2-40B4-BE49-F238E27FC236}">
                <a16:creationId xmlns:a16="http://schemas.microsoft.com/office/drawing/2014/main" xmlns="" id="{C5FE19D2-2926-4434-8D96-5B66E109B998}"/>
              </a:ext>
            </a:extLst>
          </p:cNvPr>
          <p:cNvPicPr>
            <a:picLocks noChangeAspect="1"/>
          </p:cNvPicPr>
          <p:nvPr/>
        </p:nvPicPr>
        <p:blipFill>
          <a:blip r:embed="rId3"/>
          <a:stretch>
            <a:fillRect/>
          </a:stretch>
        </p:blipFill>
        <p:spPr>
          <a:xfrm>
            <a:off x="3581400" y="4871898"/>
            <a:ext cx="1807189" cy="1880668"/>
          </a:xfrm>
          <a:prstGeom prst="rect">
            <a:avLst/>
          </a:prstGeom>
        </p:spPr>
      </p:pic>
      <p:pic>
        <p:nvPicPr>
          <p:cNvPr id="5" name="Picture 4">
            <a:extLst>
              <a:ext uri="{FF2B5EF4-FFF2-40B4-BE49-F238E27FC236}">
                <a16:creationId xmlns:a16="http://schemas.microsoft.com/office/drawing/2014/main" xmlns="" id="{8EB52B71-0279-485A-9112-72E4A66D062A}"/>
              </a:ext>
            </a:extLst>
          </p:cNvPr>
          <p:cNvPicPr>
            <a:picLocks noChangeAspect="1"/>
          </p:cNvPicPr>
          <p:nvPr/>
        </p:nvPicPr>
        <p:blipFill>
          <a:blip r:embed="rId4"/>
          <a:stretch>
            <a:fillRect/>
          </a:stretch>
        </p:blipFill>
        <p:spPr>
          <a:xfrm>
            <a:off x="1624558" y="4866360"/>
            <a:ext cx="1807189" cy="1886208"/>
          </a:xfrm>
          <a:prstGeom prst="rect">
            <a:avLst/>
          </a:prstGeom>
        </p:spPr>
      </p:pic>
      <p:pic>
        <p:nvPicPr>
          <p:cNvPr id="9" name="Picture 8">
            <a:extLst>
              <a:ext uri="{FF2B5EF4-FFF2-40B4-BE49-F238E27FC236}">
                <a16:creationId xmlns:a16="http://schemas.microsoft.com/office/drawing/2014/main" xmlns="" id="{71CB97B3-28BD-42A6-8D30-06514D80E437}"/>
              </a:ext>
            </a:extLst>
          </p:cNvPr>
          <p:cNvPicPr>
            <a:picLocks noChangeAspect="1"/>
          </p:cNvPicPr>
          <p:nvPr/>
        </p:nvPicPr>
        <p:blipFill>
          <a:blip r:embed="rId5"/>
          <a:stretch>
            <a:fillRect/>
          </a:stretch>
        </p:blipFill>
        <p:spPr>
          <a:xfrm>
            <a:off x="5712251" y="4866360"/>
            <a:ext cx="1811202" cy="1817199"/>
          </a:xfrm>
          <a:prstGeom prst="rect">
            <a:avLst/>
          </a:prstGeom>
        </p:spPr>
      </p:pic>
      <p:sp>
        <p:nvSpPr>
          <p:cNvPr id="4" name="Slide Number Placeholder 3">
            <a:extLst>
              <a:ext uri="{FF2B5EF4-FFF2-40B4-BE49-F238E27FC236}">
                <a16:creationId xmlns:a16="http://schemas.microsoft.com/office/drawing/2014/main" xmlns="" id="{035C2746-A005-4917-AE79-FA1981380F2D}"/>
              </a:ext>
            </a:extLst>
          </p:cNvPr>
          <p:cNvSpPr>
            <a:spLocks noGrp="1"/>
          </p:cNvSpPr>
          <p:nvPr>
            <p:ph type="sldNum" sz="quarter" idx="12"/>
          </p:nvPr>
        </p:nvSpPr>
        <p:spPr/>
        <p:txBody>
          <a:bodyPr/>
          <a:lstStyle/>
          <a:p>
            <a:fld id="{12EAFA67-40AC-4F8A-846D-DFC0F52A35A9}" type="slidenum">
              <a:rPr lang="en-US" smtClean="0"/>
              <a:t>22</a:t>
            </a:fld>
            <a:endParaRPr lang="en-US" dirty="0"/>
          </a:p>
        </p:txBody>
      </p:sp>
    </p:spTree>
    <p:extLst>
      <p:ext uri="{BB962C8B-B14F-4D97-AF65-F5344CB8AC3E}">
        <p14:creationId xmlns:p14="http://schemas.microsoft.com/office/powerpoint/2010/main" val="36870111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Global Professionals Involved</a:t>
            </a:r>
          </a:p>
        </p:txBody>
      </p:sp>
      <p:sp>
        <p:nvSpPr>
          <p:cNvPr id="3" name="Content Placeholder 2"/>
          <p:cNvSpPr>
            <a:spLocks noGrp="1"/>
          </p:cNvSpPr>
          <p:nvPr>
            <p:ph idx="1"/>
          </p:nvPr>
        </p:nvSpPr>
        <p:spPr>
          <a:xfrm>
            <a:off x="444795" y="1295400"/>
            <a:ext cx="8229600" cy="4653517"/>
          </a:xfrm>
        </p:spPr>
        <p:txBody>
          <a:bodyPr>
            <a:normAutofit lnSpcReduction="10000"/>
          </a:bodyPr>
          <a:lstStyle/>
          <a:p>
            <a:pPr lvl="0"/>
            <a:r>
              <a:rPr lang="en-US" sz="1400" b="1" dirty="0"/>
              <a:t>Brian Marcotte </a:t>
            </a:r>
            <a:r>
              <a:rPr lang="en-US" sz="1400" dirty="0"/>
              <a:t>– Former president of three major production countries for Unocal before the Chevron merger</a:t>
            </a:r>
          </a:p>
          <a:p>
            <a:pPr lvl="0"/>
            <a:r>
              <a:rPr lang="en-US" sz="1400" b="1" dirty="0"/>
              <a:t>Dr Alan Heeger</a:t>
            </a:r>
            <a:r>
              <a:rPr lang="en-US" sz="1400" dirty="0"/>
              <a:t>  - Nobel Laureate in Chemistry</a:t>
            </a:r>
          </a:p>
          <a:p>
            <a:pPr lvl="0"/>
            <a:r>
              <a:rPr lang="en-US" sz="1400" b="1" dirty="0"/>
              <a:t>Ron Harrell </a:t>
            </a:r>
            <a:r>
              <a:rPr lang="en-US" sz="1400" dirty="0"/>
              <a:t>– Former CEO and Chairman of  Oil Engineering and Consulting firm Ryder Scott and Senior Adviser to Carlyle Group and Morgan Stanley Energy Partners</a:t>
            </a:r>
          </a:p>
          <a:p>
            <a:pPr lvl="0"/>
            <a:r>
              <a:rPr lang="en-US" sz="1400" b="1" dirty="0"/>
              <a:t>Scot Evans </a:t>
            </a:r>
            <a:r>
              <a:rPr lang="en-US" sz="1400" dirty="0"/>
              <a:t>– Currently Vice President of Halliburton’s Integrated Asset Management</a:t>
            </a:r>
          </a:p>
          <a:p>
            <a:pPr lvl="0"/>
            <a:r>
              <a:rPr lang="en-US" sz="1400" b="1" dirty="0" err="1"/>
              <a:t>Saad</a:t>
            </a:r>
            <a:r>
              <a:rPr lang="en-US" sz="1400" b="1" dirty="0"/>
              <a:t> </a:t>
            </a:r>
            <a:r>
              <a:rPr lang="en-US" sz="1400" b="1" dirty="0" err="1"/>
              <a:t>Turaiki</a:t>
            </a:r>
            <a:r>
              <a:rPr lang="en-US" sz="1400" b="1" dirty="0"/>
              <a:t> </a:t>
            </a:r>
            <a:r>
              <a:rPr lang="en-US" sz="1400" dirty="0"/>
              <a:t>- Ex-Chief Petroleum Engineer overseeing the management of all oil and gas fields in Saudi Aramco. Ex-Vice President managing all oil fields in Southern Region responsible for 6-7 million </a:t>
            </a:r>
            <a:r>
              <a:rPr lang="en-US" sz="1400" dirty="0" err="1"/>
              <a:t>bbls</a:t>
            </a:r>
            <a:r>
              <a:rPr lang="en-US" sz="1400" dirty="0"/>
              <a:t> of production per day</a:t>
            </a:r>
          </a:p>
          <a:p>
            <a:pPr lvl="0"/>
            <a:r>
              <a:rPr lang="en-US" sz="1400" b="1" dirty="0"/>
              <a:t>Sammy </a:t>
            </a:r>
            <a:r>
              <a:rPr lang="en-US" sz="1400" b="1" dirty="0" err="1"/>
              <a:t>Hamzah</a:t>
            </a:r>
            <a:r>
              <a:rPr lang="en-US" sz="1400" b="1" dirty="0"/>
              <a:t>- </a:t>
            </a:r>
            <a:r>
              <a:rPr lang="en-US" sz="1400" dirty="0"/>
              <a:t>Vice Chairman of the Indonesian Petroleum Association, CEO of PT </a:t>
            </a:r>
            <a:r>
              <a:rPr lang="en-US" sz="1400" dirty="0" err="1"/>
              <a:t>Ephindo</a:t>
            </a:r>
            <a:r>
              <a:rPr lang="en-US" sz="1400" dirty="0"/>
              <a:t> Indonesia, Former Senior Vice President, Unocal Indonesia.</a:t>
            </a:r>
          </a:p>
          <a:p>
            <a:pPr lvl="0"/>
            <a:r>
              <a:rPr lang="en-US" sz="1400" b="1" dirty="0"/>
              <a:t>Bill Daily </a:t>
            </a:r>
            <a:r>
              <a:rPr lang="en-US" sz="1400" dirty="0"/>
              <a:t>– Ex VP of Atlantic Richfield (world’s 7</a:t>
            </a:r>
            <a:r>
              <a:rPr lang="en-US" sz="1400" baseline="30000" dirty="0"/>
              <a:t>th</a:t>
            </a:r>
            <a:r>
              <a:rPr lang="en-US" sz="1400" dirty="0"/>
              <a:t> largest oil company before being bought out by BP). In his last CEO position – his company was bought out for $3 billion.</a:t>
            </a:r>
          </a:p>
          <a:p>
            <a:pPr lvl="0"/>
            <a:r>
              <a:rPr lang="en-US" sz="1400" b="1" dirty="0"/>
              <a:t>Roger Lemons </a:t>
            </a:r>
            <a:r>
              <a:rPr lang="en-US" sz="1400" dirty="0"/>
              <a:t>– CEO Petro Life, ex-</a:t>
            </a:r>
            <a:r>
              <a:rPr lang="en-US" sz="1400" dirty="0" err="1"/>
              <a:t>Mgn</a:t>
            </a:r>
            <a:r>
              <a:rPr lang="en-US" sz="1400" dirty="0"/>
              <a:t>. Dir. Jeffries, Ex. VP Winter Ridge Energy, 16 Years Unocal, Eng.</a:t>
            </a:r>
          </a:p>
          <a:p>
            <a:pPr lvl="0"/>
            <a:r>
              <a:rPr lang="en-US" sz="1400" b="1" dirty="0"/>
              <a:t>Gary Awad </a:t>
            </a:r>
            <a:r>
              <a:rPr lang="en-US" sz="1400" dirty="0"/>
              <a:t>– Ex VP of Unocal – His last energy deal (Lead Board member) was bought out for $1.2 billion</a:t>
            </a:r>
          </a:p>
          <a:p>
            <a:pPr lvl="0"/>
            <a:r>
              <a:rPr lang="en-US" sz="1400" b="1" dirty="0"/>
              <a:t>Dr. Warren </a:t>
            </a:r>
            <a:r>
              <a:rPr lang="en-US" sz="1400" b="1" dirty="0" err="1"/>
              <a:t>Kourt</a:t>
            </a:r>
            <a:r>
              <a:rPr lang="en-US" sz="1400" b="1" dirty="0"/>
              <a:t> </a:t>
            </a:r>
            <a:r>
              <a:rPr lang="en-US" sz="1400" dirty="0"/>
              <a:t>– Professor of Oil &amp; Gas at Stanford University </a:t>
            </a:r>
          </a:p>
          <a:p>
            <a:pPr lvl="0"/>
            <a:r>
              <a:rPr lang="en-US" sz="1400" b="1" dirty="0"/>
              <a:t>Congressman Dan Burton </a:t>
            </a:r>
            <a:r>
              <a:rPr lang="en-US" sz="1400" dirty="0"/>
              <a:t>– 15 Term former Member of U.S. Congress, Chm. of House Government Oversight Committee &amp; Ranking Member of Foreign Affairs Committee; Chm. Sub Committee Europe.</a:t>
            </a:r>
          </a:p>
          <a:p>
            <a:pPr lvl="0"/>
            <a:r>
              <a:rPr lang="en-US" sz="1400" b="1" dirty="0"/>
              <a:t>Kenneth J. Gerbino </a:t>
            </a:r>
            <a:r>
              <a:rPr lang="en-US" sz="1400" dirty="0"/>
              <a:t>– Involved with only two investment banking deals prior to Titan; Athena Gold which was bought out by Miramar Mining which then was bought out by Newmont Mining for $1.5 billion and Fortress Technology which was bought out by General Dynamics for $120 million.</a:t>
            </a:r>
          </a:p>
          <a:p>
            <a:pPr marL="0" indent="0">
              <a:buNone/>
            </a:pPr>
            <a:endParaRPr lang="en-US" dirty="0"/>
          </a:p>
        </p:txBody>
      </p:sp>
      <p:sp>
        <p:nvSpPr>
          <p:cNvPr id="4" name="Slide Number Placeholder 3">
            <a:extLst>
              <a:ext uri="{FF2B5EF4-FFF2-40B4-BE49-F238E27FC236}">
                <a16:creationId xmlns:a16="http://schemas.microsoft.com/office/drawing/2014/main" xmlns="" id="{928DC453-AFFD-49C3-9792-834A481B3802}"/>
              </a:ext>
            </a:extLst>
          </p:cNvPr>
          <p:cNvSpPr>
            <a:spLocks noGrp="1"/>
          </p:cNvSpPr>
          <p:nvPr>
            <p:ph type="sldNum" sz="quarter" idx="12"/>
          </p:nvPr>
        </p:nvSpPr>
        <p:spPr/>
        <p:txBody>
          <a:bodyPr/>
          <a:lstStyle/>
          <a:p>
            <a:fld id="{12EAFA67-40AC-4F8A-846D-DFC0F52A35A9}" type="slidenum">
              <a:rPr lang="en-US" smtClean="0"/>
              <a:t>23</a:t>
            </a:fld>
            <a:endParaRPr lang="en-US" dirty="0"/>
          </a:p>
        </p:txBody>
      </p:sp>
    </p:spTree>
    <p:extLst>
      <p:ext uri="{BB962C8B-B14F-4D97-AF65-F5344CB8AC3E}">
        <p14:creationId xmlns:p14="http://schemas.microsoft.com/office/powerpoint/2010/main" val="30656542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flip="none" rotWithShape="1">
          <a:gsLst>
            <a:gs pos="25000">
              <a:schemeClr val="bg1">
                <a:tint val="40000"/>
                <a:satMod val="350000"/>
              </a:schemeClr>
            </a:gs>
            <a:gs pos="69000">
              <a:schemeClr val="accent2">
                <a:lumMod val="20000"/>
                <a:lumOff val="80000"/>
              </a:schemeClr>
            </a:gs>
            <a:gs pos="100000">
              <a:schemeClr val="bg1">
                <a:shade val="20000"/>
                <a:satMod val="255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3299"/>
            <a:ext cx="8229600" cy="846020"/>
          </a:xfrm>
        </p:spPr>
        <p:txBody>
          <a:bodyPr/>
          <a:lstStyle/>
          <a:p>
            <a:pPr algn="l"/>
            <a:r>
              <a:rPr lang="en-US" dirty="0"/>
              <a:t>             </a:t>
            </a:r>
            <a:r>
              <a:rPr lang="en-US" sz="4000" dirty="0">
                <a:ln w="12700">
                  <a:solidFill>
                    <a:schemeClr val="tx2">
                      <a:satMod val="155000"/>
                    </a:schemeClr>
                  </a:solidFill>
                  <a:prstDash val="solid"/>
                </a:ln>
                <a:effectLst>
                  <a:outerShdw blurRad="41275" dist="20320" dir="1800000" algn="tl" rotWithShape="0">
                    <a:srgbClr val="000000">
                      <a:alpha val="40000"/>
                    </a:srgbClr>
                  </a:outerShdw>
                </a:effectLst>
              </a:rPr>
              <a:t>Board of Directors</a:t>
            </a:r>
            <a:endParaRPr lang="en-US" sz="4000" dirty="0"/>
          </a:p>
        </p:txBody>
      </p:sp>
      <p:sp>
        <p:nvSpPr>
          <p:cNvPr id="3" name="Content Placeholder 2"/>
          <p:cNvSpPr>
            <a:spLocks noGrp="1"/>
          </p:cNvSpPr>
          <p:nvPr>
            <p:ph idx="1"/>
          </p:nvPr>
        </p:nvSpPr>
        <p:spPr>
          <a:xfrm>
            <a:off x="559981" y="685800"/>
            <a:ext cx="8229600" cy="5786910"/>
          </a:xfrm>
        </p:spPr>
        <p:txBody>
          <a:bodyPr/>
          <a:lstStyle/>
          <a:p>
            <a:pPr marL="0" indent="0">
              <a:buNone/>
            </a:pPr>
            <a:endParaRPr lang="en-US" dirty="0"/>
          </a:p>
          <a:p>
            <a:pPr marL="0" indent="0">
              <a:buNone/>
            </a:pPr>
            <a:r>
              <a:rPr lang="en-US" sz="1400" b="1" dirty="0"/>
              <a:t>Kenneth J. Gerbino, Chairman</a:t>
            </a:r>
          </a:p>
          <a:p>
            <a:r>
              <a:rPr lang="en-US" sz="1400" b="1" dirty="0"/>
              <a:t>Head of Kenneth J. Gerbino &amp; Company</a:t>
            </a:r>
            <a:r>
              <a:rPr lang="en-US" sz="1400" dirty="0"/>
              <a:t>, an investment management firm now in its 42nd year. Previously a </a:t>
            </a:r>
            <a:r>
              <a:rPr lang="en-US" sz="1400" b="1" dirty="0"/>
              <a:t>Director of the Los Angeles Unified School District Annuity Reserve Board </a:t>
            </a:r>
            <a:r>
              <a:rPr lang="en-US" sz="1400" dirty="0"/>
              <a:t>and Fortress Technologies, Inc. Former co-manager of the publicly traded mutual fund, The Growth &amp; Income Fund. </a:t>
            </a:r>
            <a:r>
              <a:rPr lang="en-US" sz="1400" b="1" dirty="0"/>
              <a:t>Founder and ex-Chairman of the American Economic Council</a:t>
            </a:r>
            <a:r>
              <a:rPr lang="en-US" sz="1400" dirty="0"/>
              <a:t>, a nationwide economic reform group credited with the passage of the United States Gold Coin Act of 1984, establishing the U.S. Gold Eagle coin. Former member of the Senatorial Trust in Washington, D.C. Former financial analyst for Litton Industries and Republic Corporation. B.S. Ithaca College. MBA from Syracuse University.</a:t>
            </a:r>
            <a:br>
              <a:rPr lang="en-US" sz="1400" dirty="0"/>
            </a:br>
            <a:endParaRPr lang="en-US" sz="1400" dirty="0"/>
          </a:p>
          <a:p>
            <a:pPr marL="0" lvl="0" indent="0">
              <a:buNone/>
            </a:pPr>
            <a:endParaRPr lang="en-US" sz="1400" b="1" dirty="0">
              <a:solidFill>
                <a:prstClr val="black"/>
              </a:solidFill>
            </a:endParaRPr>
          </a:p>
          <a:p>
            <a:pPr marL="0" lvl="0" indent="0">
              <a:buNone/>
            </a:pPr>
            <a:endParaRPr lang="en-US" sz="1400" b="1" dirty="0">
              <a:solidFill>
                <a:prstClr val="black"/>
              </a:solidFill>
            </a:endParaRPr>
          </a:p>
          <a:p>
            <a:pPr marL="0" lvl="0" indent="0">
              <a:buNone/>
            </a:pPr>
            <a:endParaRPr lang="en-US" sz="1400" b="1" dirty="0">
              <a:solidFill>
                <a:prstClr val="black"/>
              </a:solidFill>
            </a:endParaRPr>
          </a:p>
          <a:p>
            <a:pPr marL="0" lvl="0" indent="0">
              <a:buNone/>
            </a:pPr>
            <a:r>
              <a:rPr lang="en-US" sz="1400" b="1" dirty="0">
                <a:solidFill>
                  <a:prstClr val="black"/>
                </a:solidFill>
              </a:rPr>
              <a:t>Brian W. G. Marcotte, Director</a:t>
            </a:r>
          </a:p>
          <a:p>
            <a:pPr lvl="0"/>
            <a:r>
              <a:rPr lang="en-US" sz="1400" dirty="0">
                <a:solidFill>
                  <a:prstClr val="black"/>
                </a:solidFill>
              </a:rPr>
              <a:t>Brian Marcotte has over 43 years of experience in the oil and gas industry ranging from technical positions to executive management. During his career with Unocal Corporation, he held the positions of: </a:t>
            </a:r>
            <a:r>
              <a:rPr lang="en-US" sz="1400" b="1" dirty="0">
                <a:solidFill>
                  <a:prstClr val="black"/>
                </a:solidFill>
              </a:rPr>
              <a:t>President Unocal Thailand, President Unocal Indonesia, President Unocal Netherlands, Corporate Vice President Public Policy, Health Environment and Safety, Vice President Unocal US Western Region, and Vice President of Technology and Asset Management. He served as Chairman of the Unocal Foundation. </a:t>
            </a:r>
            <a:br>
              <a:rPr lang="en-US" sz="1400" b="1" dirty="0">
                <a:solidFill>
                  <a:prstClr val="black"/>
                </a:solidFill>
              </a:rPr>
            </a:br>
            <a:r>
              <a:rPr lang="en-US" sz="1400" dirty="0">
                <a:solidFill>
                  <a:prstClr val="black"/>
                </a:solidFill>
              </a:rPr>
              <a:t>Mr. Marcotte has also served </a:t>
            </a:r>
            <a:r>
              <a:rPr lang="en-US" sz="1400" b="1" dirty="0">
                <a:solidFill>
                  <a:prstClr val="black"/>
                </a:solidFill>
              </a:rPr>
              <a:t>as President of the Board for the Indonesian Petroleum Association, Vice Chairman of the Petroleum Institute of Thailand’s Council of Trustees, member of the Thailand Development Research Institute, the Sasin Graduate School of </a:t>
            </a:r>
            <a:r>
              <a:rPr lang="en-US" sz="1400" b="1" dirty="0" err="1">
                <a:solidFill>
                  <a:prstClr val="black"/>
                </a:solidFill>
              </a:rPr>
              <a:t>Chulalongkorn</a:t>
            </a:r>
            <a:r>
              <a:rPr lang="en-US" sz="1400" b="1" dirty="0">
                <a:solidFill>
                  <a:prstClr val="black"/>
                </a:solidFill>
              </a:rPr>
              <a:t> University Advisory Council</a:t>
            </a:r>
            <a:r>
              <a:rPr lang="en-US" sz="1400" dirty="0">
                <a:solidFill>
                  <a:prstClr val="black"/>
                </a:solidFill>
              </a:rPr>
              <a:t>. Honored (2005) as a Distinguished Member of the Society of Petroleum Engineers.  Ex- Chair the International Leadership Council of The Nature Conservancy. Board of Trustees of Marymount California University.</a:t>
            </a:r>
            <a:r>
              <a:rPr lang="en-US" sz="1200" dirty="0">
                <a:solidFill>
                  <a:prstClr val="black"/>
                </a:solidFill>
              </a:rPr>
              <a:t>  </a:t>
            </a:r>
            <a:r>
              <a:rPr lang="en-US" sz="1400" dirty="0">
                <a:solidFill>
                  <a:prstClr val="black"/>
                </a:solidFill>
              </a:rPr>
              <a:t>He has a B.S. in Petroleum Engineering from the University of Southern California. </a:t>
            </a:r>
            <a:endParaRPr lang="en-US" sz="1400" b="1" dirty="0"/>
          </a:p>
          <a:p>
            <a:pPr marL="0" indent="0">
              <a:buNone/>
            </a:pPr>
            <a:r>
              <a:rPr lang="en-US" sz="1400" dirty="0"/>
              <a:t/>
            </a:r>
            <a:br>
              <a:rPr lang="en-US" sz="1400" dirty="0"/>
            </a:br>
            <a:r>
              <a:rPr lang="en-US" sz="1400" dirty="0"/>
              <a:t/>
            </a:r>
            <a:br>
              <a:rPr lang="en-US" sz="1400" dirty="0"/>
            </a:br>
            <a:r>
              <a:rPr lang="en-US" sz="1400" dirty="0"/>
              <a:t/>
            </a:r>
            <a:br>
              <a:rPr lang="en-US" sz="1400" dirty="0"/>
            </a:br>
            <a:r>
              <a:rPr lang="en-US" sz="1400" dirty="0"/>
              <a:t/>
            </a:r>
            <a:br>
              <a:rPr lang="en-US" sz="1400" dirty="0"/>
            </a:br>
            <a:r>
              <a:rPr lang="en-US" sz="1400" dirty="0"/>
              <a:t/>
            </a:r>
            <a:br>
              <a:rPr lang="en-US" sz="1400" dirty="0"/>
            </a:br>
            <a:r>
              <a:rPr lang="en-US" sz="1400" dirty="0"/>
              <a:t/>
            </a:r>
            <a:br>
              <a:rPr lang="en-US" sz="1400" dirty="0"/>
            </a:br>
            <a:r>
              <a:rPr lang="en-US" sz="1400" dirty="0"/>
              <a:t/>
            </a:r>
            <a:br>
              <a:rPr lang="en-US" sz="1400" dirty="0"/>
            </a:br>
            <a:r>
              <a:rPr lang="en-US" sz="1400" dirty="0"/>
              <a:t/>
            </a:r>
            <a:br>
              <a:rPr lang="en-US" sz="1400" dirty="0"/>
            </a:br>
            <a:r>
              <a:rPr lang="en-US" sz="1400" dirty="0"/>
              <a:t/>
            </a:r>
            <a:br>
              <a:rPr lang="en-US" sz="1400" dirty="0"/>
            </a:br>
            <a:r>
              <a:rPr lang="en-US" sz="1400" dirty="0"/>
              <a:t/>
            </a:r>
            <a:br>
              <a:rPr lang="en-US" sz="1400" dirty="0"/>
            </a:br>
            <a:endParaRPr lang="en-US" sz="1400" dirty="0"/>
          </a:p>
        </p:txBody>
      </p:sp>
      <p:pic>
        <p:nvPicPr>
          <p:cNvPr id="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404678" y="328936"/>
            <a:ext cx="1384903" cy="1034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object 27"/>
          <p:cNvSpPr/>
          <p:nvPr/>
        </p:nvSpPr>
        <p:spPr>
          <a:xfrm>
            <a:off x="685800" y="328936"/>
            <a:ext cx="742950" cy="890265"/>
          </a:xfrm>
          <a:prstGeom prst="rect">
            <a:avLst/>
          </a:prstGeom>
          <a:blipFill>
            <a:blip r:embed="rId3" cstate="print"/>
            <a:stretch>
              <a:fillRect/>
            </a:stretch>
          </a:blipFill>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9" name="object 21"/>
          <p:cNvSpPr/>
          <p:nvPr/>
        </p:nvSpPr>
        <p:spPr>
          <a:xfrm>
            <a:off x="704850" y="3106973"/>
            <a:ext cx="723900" cy="838200"/>
          </a:xfrm>
          <a:prstGeom prst="rect">
            <a:avLst/>
          </a:prstGeom>
          <a:blipFill>
            <a:blip r:embed="rId4" cstate="print"/>
            <a:stretch>
              <a:fillRect/>
            </a:stretch>
          </a:blipFill>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4" name="Slide Number Placeholder 3">
            <a:extLst>
              <a:ext uri="{FF2B5EF4-FFF2-40B4-BE49-F238E27FC236}">
                <a16:creationId xmlns:a16="http://schemas.microsoft.com/office/drawing/2014/main" xmlns="" id="{B2D8F7F4-E331-4977-B6C5-DDFD831114DA}"/>
              </a:ext>
            </a:extLst>
          </p:cNvPr>
          <p:cNvSpPr>
            <a:spLocks noGrp="1"/>
          </p:cNvSpPr>
          <p:nvPr>
            <p:ph type="sldNum" sz="quarter" idx="12"/>
          </p:nvPr>
        </p:nvSpPr>
        <p:spPr/>
        <p:txBody>
          <a:bodyPr/>
          <a:lstStyle/>
          <a:p>
            <a:pPr>
              <a:defRPr/>
            </a:pPr>
            <a:fld id="{82ADB050-5B4A-47F8-8D1B-54A353EB33D0}" type="slidenum">
              <a:rPr lang="en-US" smtClean="0"/>
              <a:pPr>
                <a:defRPr/>
              </a:pPr>
              <a:t>24</a:t>
            </a:fld>
            <a:endParaRPr lang="en-US" dirty="0"/>
          </a:p>
        </p:txBody>
      </p:sp>
    </p:spTree>
    <p:extLst>
      <p:ext uri="{BB962C8B-B14F-4D97-AF65-F5344CB8AC3E}">
        <p14:creationId xmlns:p14="http://schemas.microsoft.com/office/powerpoint/2010/main" val="4448174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ln w="12700">
                  <a:solidFill>
                    <a:schemeClr val="tx2">
                      <a:satMod val="155000"/>
                    </a:schemeClr>
                  </a:solidFill>
                  <a:prstDash val="solid"/>
                </a:ln>
                <a:effectLst>
                  <a:outerShdw blurRad="41275" dist="20320" dir="1800000" algn="tl" rotWithShape="0">
                    <a:srgbClr val="000000">
                      <a:alpha val="40000"/>
                    </a:srgbClr>
                  </a:outerShdw>
                </a:effectLst>
              </a:rPr>
              <a:t>Board of Directors</a:t>
            </a:r>
          </a:p>
        </p:txBody>
      </p:sp>
      <p:sp>
        <p:nvSpPr>
          <p:cNvPr id="3" name="Content Placeholder 2"/>
          <p:cNvSpPr>
            <a:spLocks noGrp="1"/>
          </p:cNvSpPr>
          <p:nvPr>
            <p:ph idx="1"/>
          </p:nvPr>
        </p:nvSpPr>
        <p:spPr>
          <a:xfrm>
            <a:off x="883786" y="1143000"/>
            <a:ext cx="7955413" cy="4572000"/>
          </a:xfrm>
        </p:spPr>
        <p:txBody>
          <a:bodyPr/>
          <a:lstStyle/>
          <a:p>
            <a:pPr marL="0" indent="0">
              <a:buNone/>
            </a:pPr>
            <a:r>
              <a:rPr lang="en-US" sz="1400" b="1" dirty="0"/>
              <a:t>Robert W. Carroll, Director</a:t>
            </a:r>
          </a:p>
          <a:p>
            <a:r>
              <a:rPr lang="en-US" sz="1400" b="1" dirty="0"/>
              <a:t>Chairman and CEO of the </a:t>
            </a:r>
            <a:r>
              <a:rPr lang="en-US" sz="1400" b="1" dirty="0" err="1"/>
              <a:t>Biofriendly</a:t>
            </a:r>
            <a:r>
              <a:rPr lang="en-US" sz="1400" b="1" dirty="0"/>
              <a:t>/Green Plus group</a:t>
            </a:r>
            <a:r>
              <a:rPr lang="en-US" sz="1400" dirty="0"/>
              <a:t>. Active inventor, co-inventor of Green Plus® combustion catalyst. </a:t>
            </a:r>
            <a:r>
              <a:rPr lang="en-US" sz="1400" b="1" dirty="0"/>
              <a:t>Co-inventor of the  </a:t>
            </a:r>
            <a:r>
              <a:rPr lang="en-US" sz="1400" b="1" dirty="0" err="1"/>
              <a:t>Vortoil</a:t>
            </a:r>
            <a:r>
              <a:rPr lang="en-US" sz="1400" b="1" dirty="0"/>
              <a:t> oil-water separator</a:t>
            </a:r>
            <a:r>
              <a:rPr lang="en-US" sz="1400" dirty="0"/>
              <a:t> system and other environmental products. </a:t>
            </a:r>
            <a:r>
              <a:rPr lang="en-US" sz="1400" b="1" dirty="0"/>
              <a:t>Co-founder of BWN Automatic Doors, BWN </a:t>
            </a:r>
            <a:r>
              <a:rPr lang="en-US" sz="1400" b="1" dirty="0" err="1"/>
              <a:t>Vortoil</a:t>
            </a:r>
            <a:r>
              <a:rPr lang="en-US" sz="1400" b="1" dirty="0"/>
              <a:t> and Live Oil Services.  </a:t>
            </a:r>
            <a:r>
              <a:rPr lang="en-US" sz="1400" dirty="0"/>
              <a:t>The </a:t>
            </a:r>
            <a:r>
              <a:rPr lang="en-US" sz="1400" dirty="0" err="1"/>
              <a:t>Vortoil</a:t>
            </a:r>
            <a:r>
              <a:rPr lang="en-US" sz="1400" dirty="0"/>
              <a:t> oil-water separator won the Prince of Wales Award for innovation and later won the Queen’s Award for the best new technology introduced to the North Sea.  It was stated that without the </a:t>
            </a:r>
            <a:r>
              <a:rPr lang="en-US" sz="1400" dirty="0" err="1"/>
              <a:t>Vortoil</a:t>
            </a:r>
            <a:r>
              <a:rPr lang="en-US" sz="1400" dirty="0"/>
              <a:t> oil-water separator the North Sea would not have been able to enjoy its high level production growth. </a:t>
            </a:r>
            <a:endParaRPr lang="en-US" sz="1200" b="1" dirty="0"/>
          </a:p>
          <a:p>
            <a:pPr marL="0" indent="0">
              <a:buNone/>
            </a:pPr>
            <a:r>
              <a:rPr lang="en-US" sz="1200" dirty="0"/>
              <a:t/>
            </a:r>
            <a:br>
              <a:rPr lang="en-US" sz="1200" dirty="0"/>
            </a:br>
            <a:r>
              <a:rPr lang="en-US" sz="1400" b="1" dirty="0"/>
              <a:t>Dr. Colin Hill, Director</a:t>
            </a:r>
          </a:p>
          <a:p>
            <a:pPr marL="0" indent="0">
              <a:buNone/>
            </a:pPr>
            <a:r>
              <a:rPr lang="en-US" sz="1400" dirty="0"/>
              <a:t>Emeritus Associate Professor of Microbiology, Radiation Oncology and Molecular Immunology, Keck         School of Medicine of USC. Member Department of Energy Review Committees 1983-2005 Member NASA Review Committees 1983-2005, Chief Consultant Scientist for Biofriendly Corporation, Member Board of Editors of International Journal of Radiation Biology, Author of 176 Published Papers and Abstracts on various subjects having to do with cell organisms</a:t>
            </a:r>
          </a:p>
          <a:p>
            <a:pPr marL="0" indent="0">
              <a:buNone/>
            </a:pPr>
            <a:endParaRPr lang="en-US" sz="1200" dirty="0"/>
          </a:p>
          <a:p>
            <a:pPr marL="0" indent="0">
              <a:buNone/>
            </a:pPr>
            <a:r>
              <a:rPr lang="en-US" sz="1400" b="1" dirty="0"/>
              <a:t>John Sibert, III, Director</a:t>
            </a:r>
          </a:p>
          <a:p>
            <a:r>
              <a:rPr lang="en-US" sz="1400" dirty="0"/>
              <a:t>Dr. Sibert is </a:t>
            </a:r>
            <a:r>
              <a:rPr lang="en-US" sz="1400" b="1" dirty="0"/>
              <a:t>a member of the Malibu California City Council and serves as Mayor</a:t>
            </a:r>
            <a:r>
              <a:rPr lang="en-US" sz="1400" dirty="0"/>
              <a:t>. He is </a:t>
            </a:r>
            <a:r>
              <a:rPr lang="en-US" sz="1400" b="1" dirty="0"/>
              <a:t>former Managing Director of Global Financial Group,</a:t>
            </a:r>
            <a:r>
              <a:rPr lang="en-US" sz="1400" dirty="0"/>
              <a:t> </a:t>
            </a:r>
            <a:r>
              <a:rPr lang="en-US" sz="1400" b="1" dirty="0"/>
              <a:t>ex-Manager of Research and Development for Atlantic Richfield</a:t>
            </a:r>
            <a:r>
              <a:rPr lang="en-US" sz="1400" dirty="0"/>
              <a:t>. </a:t>
            </a:r>
            <a:r>
              <a:rPr lang="en-US" sz="1400" b="1" dirty="0"/>
              <a:t>Division Administrator of the California Institute of Technology, Trustee of Claremont Graduate University, Consultant to NASA and Jet Propulsion Lab., Board of Governors of the National Coastal Resources Institute, Advisory Board of the Oceans and Atmosphere Association. Ex-Executive Director of the Alaska Science and Technology Foundation.</a:t>
            </a:r>
            <a:r>
              <a:rPr lang="en-US" sz="1400" dirty="0"/>
              <a:t> Ph.D. University of California, San Diego.</a:t>
            </a:r>
            <a:br>
              <a:rPr lang="en-US" sz="1400" dirty="0"/>
            </a:br>
            <a:r>
              <a:rPr lang="en-US" sz="1400" dirty="0"/>
              <a:t/>
            </a:r>
            <a:br>
              <a:rPr lang="en-US" sz="1400" dirty="0"/>
            </a:br>
            <a:r>
              <a:rPr lang="en-US" sz="1200" dirty="0"/>
              <a:t/>
            </a:r>
            <a:br>
              <a:rPr lang="en-US" sz="1200" dirty="0"/>
            </a:br>
            <a:endParaRPr lang="en-US" sz="1200" dirty="0"/>
          </a:p>
        </p:txBody>
      </p:sp>
      <p:sp>
        <p:nvSpPr>
          <p:cNvPr id="6" name="object 29"/>
          <p:cNvSpPr/>
          <p:nvPr/>
        </p:nvSpPr>
        <p:spPr>
          <a:xfrm>
            <a:off x="100965" y="1579562"/>
            <a:ext cx="782822" cy="895350"/>
          </a:xfrm>
          <a:prstGeom prst="rect">
            <a:avLst/>
          </a:prstGeom>
          <a:blipFill>
            <a:blip r:embed="rId2" cstate="print"/>
            <a:stretch>
              <a:fillRect/>
            </a:stretch>
          </a:blipFill>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7" name="object 30"/>
          <p:cNvSpPr/>
          <p:nvPr/>
        </p:nvSpPr>
        <p:spPr>
          <a:xfrm>
            <a:off x="102735" y="4800600"/>
            <a:ext cx="781050" cy="914400"/>
          </a:xfrm>
          <a:prstGeom prst="rect">
            <a:avLst/>
          </a:prstGeom>
          <a:blipFill>
            <a:blip r:embed="rId3" cstate="print"/>
            <a:stretch>
              <a:fillRect/>
            </a:stretch>
          </a:blipFill>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4" name="Slide Number Placeholder 3">
            <a:extLst>
              <a:ext uri="{FF2B5EF4-FFF2-40B4-BE49-F238E27FC236}">
                <a16:creationId xmlns:a16="http://schemas.microsoft.com/office/drawing/2014/main" xmlns="" id="{5BACC1C4-8B3D-4DBB-966B-C395BF0F8A57}"/>
              </a:ext>
            </a:extLst>
          </p:cNvPr>
          <p:cNvSpPr>
            <a:spLocks noGrp="1"/>
          </p:cNvSpPr>
          <p:nvPr>
            <p:ph type="sldNum" sz="quarter" idx="12"/>
          </p:nvPr>
        </p:nvSpPr>
        <p:spPr/>
        <p:txBody>
          <a:bodyPr/>
          <a:lstStyle/>
          <a:p>
            <a:pPr>
              <a:defRPr/>
            </a:pPr>
            <a:fld id="{82ADB050-5B4A-47F8-8D1B-54A353EB33D0}" type="slidenum">
              <a:rPr lang="en-US" smtClean="0"/>
              <a:pPr>
                <a:defRPr/>
              </a:pPr>
              <a:t>25</a:t>
            </a:fld>
            <a:endParaRPr lang="en-US" dirty="0"/>
          </a:p>
        </p:txBody>
      </p:sp>
      <p:pic>
        <p:nvPicPr>
          <p:cNvPr id="8" name="Picture 7">
            <a:extLst>
              <a:ext uri="{FF2B5EF4-FFF2-40B4-BE49-F238E27FC236}">
                <a16:creationId xmlns:a16="http://schemas.microsoft.com/office/drawing/2014/main" xmlns="" id="{95B3EA06-F46E-47C2-AED6-7401E76ECFFE}"/>
              </a:ext>
            </a:extLst>
          </p:cNvPr>
          <p:cNvPicPr>
            <a:picLocks noChangeAspect="1"/>
          </p:cNvPicPr>
          <p:nvPr/>
        </p:nvPicPr>
        <p:blipFill>
          <a:blip r:embed="rId4"/>
          <a:stretch>
            <a:fillRect/>
          </a:stretch>
        </p:blipFill>
        <p:spPr>
          <a:xfrm>
            <a:off x="99195" y="3121312"/>
            <a:ext cx="781050" cy="890013"/>
          </a:xfrm>
          <a:prstGeom prst="rect">
            <a:avLst/>
          </a:prstGeom>
        </p:spPr>
      </p:pic>
    </p:spTree>
    <p:extLst>
      <p:ext uri="{BB962C8B-B14F-4D97-AF65-F5344CB8AC3E}">
        <p14:creationId xmlns:p14="http://schemas.microsoft.com/office/powerpoint/2010/main" val="2248436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345"/>
            <a:ext cx="8229600" cy="715962"/>
          </a:xfrm>
        </p:spPr>
        <p:txBody>
          <a:bodyPr/>
          <a:lstStyle/>
          <a:p>
            <a:r>
              <a:rPr lang="en-US" sz="4000" dirty="0">
                <a:ln w="12700">
                  <a:solidFill>
                    <a:schemeClr val="tx2">
                      <a:satMod val="155000"/>
                    </a:schemeClr>
                  </a:solidFill>
                  <a:prstDash val="solid"/>
                </a:ln>
                <a:effectLst>
                  <a:outerShdw blurRad="41275" dist="20320" dir="1800000" algn="tl" rotWithShape="0">
                    <a:srgbClr val="000000">
                      <a:alpha val="40000"/>
                    </a:srgbClr>
                  </a:outerShdw>
                </a:effectLst>
              </a:rPr>
              <a:t>Board of Directors</a:t>
            </a:r>
          </a:p>
        </p:txBody>
      </p:sp>
      <p:sp>
        <p:nvSpPr>
          <p:cNvPr id="3" name="Content Placeholder 2"/>
          <p:cNvSpPr>
            <a:spLocks noGrp="1"/>
          </p:cNvSpPr>
          <p:nvPr>
            <p:ph idx="1"/>
          </p:nvPr>
        </p:nvSpPr>
        <p:spPr>
          <a:xfrm>
            <a:off x="457200" y="1371600"/>
            <a:ext cx="8229600" cy="5410200"/>
          </a:xfrm>
        </p:spPr>
        <p:txBody>
          <a:bodyPr/>
          <a:lstStyle/>
          <a:p>
            <a:pPr>
              <a:buNone/>
            </a:pPr>
            <a:endParaRPr lang="en-US" sz="1400" b="1" dirty="0"/>
          </a:p>
          <a:p>
            <a:pPr>
              <a:buNone/>
            </a:pPr>
            <a:r>
              <a:rPr lang="en-US" sz="1400" b="1" dirty="0"/>
              <a:t>Scot Evans, Director</a:t>
            </a:r>
          </a:p>
          <a:p>
            <a:r>
              <a:rPr lang="en-US" sz="1400" dirty="0"/>
              <a:t>Scot Evans is currently </a:t>
            </a:r>
            <a:r>
              <a:rPr lang="en-US" sz="1400" b="1" dirty="0"/>
              <a:t>Vice President of Halliburton’s Integrated Asset Management Group</a:t>
            </a:r>
            <a:r>
              <a:rPr lang="en-US" sz="1400" dirty="0"/>
              <a:t>, responsible for global oil and gas asset management for 11 producing properties. His 21 year experience with Halliburton includes development of business relationships with senior managements of National and International Oil Companies. He has 32 years experience in the oil &amp; gas industry from his past positions at Exxon. He is a specialist in Mature Field Development and Asset management. His international experience includes Africa, Asia, Europe and Latin America.</a:t>
            </a:r>
            <a:br>
              <a:rPr lang="en-US" sz="1400" dirty="0"/>
            </a:br>
            <a:endParaRPr lang="en-US" sz="1400" dirty="0"/>
          </a:p>
          <a:p>
            <a:pPr marL="0" indent="0">
              <a:buNone/>
            </a:pPr>
            <a:endParaRPr lang="en-US" sz="1400" b="1" dirty="0"/>
          </a:p>
          <a:p>
            <a:pPr marL="0" lvl="0" indent="0">
              <a:buNone/>
            </a:pPr>
            <a:endParaRPr lang="en-US" sz="1400" b="1" dirty="0">
              <a:solidFill>
                <a:prstClr val="black"/>
              </a:solidFill>
            </a:endParaRPr>
          </a:p>
          <a:p>
            <a:pPr marL="0" lvl="0" indent="0">
              <a:buNone/>
            </a:pPr>
            <a:endParaRPr lang="en-US" sz="1400" b="1" dirty="0">
              <a:solidFill>
                <a:prstClr val="black"/>
              </a:solidFill>
            </a:endParaRPr>
          </a:p>
          <a:p>
            <a:pPr marL="0" lvl="0" indent="0">
              <a:buNone/>
            </a:pPr>
            <a:endParaRPr lang="en-US" sz="1400" b="1" dirty="0">
              <a:solidFill>
                <a:prstClr val="black"/>
              </a:solidFill>
            </a:endParaRPr>
          </a:p>
          <a:p>
            <a:pPr marL="0" lvl="0" indent="0">
              <a:buNone/>
            </a:pPr>
            <a:r>
              <a:rPr lang="en-US" sz="1400" b="1" dirty="0">
                <a:solidFill>
                  <a:prstClr val="black"/>
                </a:solidFill>
              </a:rPr>
              <a:t>Michael T. Carroll, Director</a:t>
            </a:r>
            <a:r>
              <a:rPr lang="en-US" sz="1400" dirty="0">
                <a:solidFill>
                  <a:prstClr val="black"/>
                </a:solidFill>
              </a:rPr>
              <a:t/>
            </a:r>
            <a:br>
              <a:rPr lang="en-US" sz="1400" dirty="0">
                <a:solidFill>
                  <a:prstClr val="black"/>
                </a:solidFill>
              </a:rPr>
            </a:br>
            <a:endParaRPr lang="en-US" sz="1400" dirty="0">
              <a:solidFill>
                <a:prstClr val="black"/>
              </a:solidFill>
            </a:endParaRPr>
          </a:p>
          <a:p>
            <a:pPr lvl="0"/>
            <a:r>
              <a:rPr lang="en-US" sz="1400" dirty="0">
                <a:solidFill>
                  <a:prstClr val="black"/>
                </a:solidFill>
              </a:rPr>
              <a:t>Mr. Carroll has most recently served as </a:t>
            </a:r>
            <a:r>
              <a:rPr lang="en-US" sz="1400" b="1" dirty="0">
                <a:solidFill>
                  <a:prstClr val="black"/>
                </a:solidFill>
              </a:rPr>
              <a:t>Vice President of Technology for LOSL </a:t>
            </a:r>
            <a:r>
              <a:rPr lang="en-US" sz="1400" dirty="0">
                <a:solidFill>
                  <a:prstClr val="black"/>
                </a:solidFill>
              </a:rPr>
              <a:t>(now merged with Titan) and Senior Vice President Operations for </a:t>
            </a:r>
            <a:r>
              <a:rPr lang="en-US" sz="1400" dirty="0" err="1">
                <a:solidFill>
                  <a:prstClr val="black"/>
                </a:solidFill>
              </a:rPr>
              <a:t>Biofriendly</a:t>
            </a:r>
            <a:r>
              <a:rPr lang="en-US" sz="1400" dirty="0">
                <a:solidFill>
                  <a:prstClr val="black"/>
                </a:solidFill>
              </a:rPr>
              <a:t> Corporation. He also serves </a:t>
            </a:r>
            <a:r>
              <a:rPr lang="en-US" sz="1400" b="1" dirty="0">
                <a:solidFill>
                  <a:prstClr val="black"/>
                </a:solidFill>
              </a:rPr>
              <a:t>as CEO and Chairman of the Board of </a:t>
            </a:r>
            <a:r>
              <a:rPr lang="en-US" sz="1400" b="1" dirty="0" err="1">
                <a:solidFill>
                  <a:prstClr val="black"/>
                </a:solidFill>
              </a:rPr>
              <a:t>Helio</a:t>
            </a:r>
            <a:r>
              <a:rPr lang="en-US" sz="1400" b="1" dirty="0">
                <a:solidFill>
                  <a:prstClr val="black"/>
                </a:solidFill>
              </a:rPr>
              <a:t> Environmental Solutions,</a:t>
            </a:r>
            <a:r>
              <a:rPr lang="en-US" sz="1400" dirty="0">
                <a:solidFill>
                  <a:prstClr val="black"/>
                </a:solidFill>
              </a:rPr>
              <a:t> an alternative energy company bringing zero-emission energy to market. He previously served as </a:t>
            </a:r>
            <a:r>
              <a:rPr lang="en-US" sz="1400" b="1" dirty="0">
                <a:solidFill>
                  <a:prstClr val="black"/>
                </a:solidFill>
              </a:rPr>
              <a:t>Vice President Sales and Marketing for </a:t>
            </a:r>
            <a:r>
              <a:rPr lang="en-US" sz="1400" b="1" dirty="0" err="1">
                <a:solidFill>
                  <a:prstClr val="black"/>
                </a:solidFill>
              </a:rPr>
              <a:t>Biofriendly</a:t>
            </a:r>
            <a:r>
              <a:rPr lang="en-US" sz="1400" b="1" dirty="0">
                <a:solidFill>
                  <a:prstClr val="black"/>
                </a:solidFill>
              </a:rPr>
              <a:t> Corporation </a:t>
            </a:r>
            <a:r>
              <a:rPr lang="en-US" sz="1400" dirty="0">
                <a:solidFill>
                  <a:prstClr val="black"/>
                </a:solidFill>
              </a:rPr>
              <a:t>and was a Senior Project Engineer for Peck/Jones Construction. Mr. Carroll holds a Bachelor of Science in Construction Management from California Polytechnic, San Luis Obispo.</a:t>
            </a:r>
            <a:endParaRPr lang="en-US" b="1" dirty="0">
              <a:solidFill>
                <a:prstClr val="black"/>
              </a:solidFill>
            </a:endParaRPr>
          </a:p>
          <a:p>
            <a:pPr marL="0" indent="0">
              <a:buNone/>
            </a:pPr>
            <a:endParaRPr lang="en-US" sz="1400" b="1" dirty="0"/>
          </a:p>
          <a:p>
            <a:pPr marL="0" indent="0">
              <a:buNone/>
            </a:pPr>
            <a:endParaRPr lang="en-US" sz="1400" b="1" dirty="0"/>
          </a:p>
          <a:p>
            <a:pPr marL="0" indent="0">
              <a:buNone/>
            </a:pPr>
            <a:r>
              <a:rPr lang="en-US" sz="1400" dirty="0"/>
              <a:t/>
            </a:r>
            <a:br>
              <a:rPr lang="en-US" sz="1400" dirty="0"/>
            </a:br>
            <a:r>
              <a:rPr lang="en-US" sz="1200" dirty="0"/>
              <a:t/>
            </a:r>
            <a:br>
              <a:rPr lang="en-US" sz="1200" dirty="0"/>
            </a:br>
            <a:r>
              <a:rPr lang="en-US" sz="1200" dirty="0"/>
              <a:t/>
            </a:r>
            <a:br>
              <a:rPr lang="en-US" sz="1200" dirty="0"/>
            </a:br>
            <a:endParaRPr lang="en-US" sz="1200" dirty="0"/>
          </a:p>
        </p:txBody>
      </p:sp>
      <p:pic>
        <p:nvPicPr>
          <p:cNvPr id="8" name="Picture 7"/>
          <p:cNvPicPr>
            <a:picLocks noChangeAspect="1"/>
          </p:cNvPicPr>
          <p:nvPr/>
        </p:nvPicPr>
        <p:blipFill>
          <a:blip r:embed="rId2"/>
          <a:stretch>
            <a:fillRect/>
          </a:stretch>
        </p:blipFill>
        <p:spPr>
          <a:xfrm>
            <a:off x="540781" y="3429000"/>
            <a:ext cx="731583" cy="859611"/>
          </a:xfrm>
          <a:prstGeom prst="rect">
            <a:avLst/>
          </a:prstGeom>
        </p:spPr>
      </p:pic>
      <p:pic>
        <p:nvPicPr>
          <p:cNvPr id="7" name="Picture 6" descr="C:\Users\Kenneth Gerbino\AppData\Local\Microsoft\Windows\Temporary Internet Files\Content.Outlook\PSDMM8GQ\scot evans (002).jpg"/>
          <p:cNvPicPr/>
          <p:nvPr/>
        </p:nvPicPr>
        <p:blipFill>
          <a:blip r:embed="rId3">
            <a:extLst>
              <a:ext uri="{28A0092B-C50C-407E-A947-70E740481C1C}">
                <a14:useLocalDpi xmlns:a14="http://schemas.microsoft.com/office/drawing/2010/main" val="0"/>
              </a:ext>
            </a:extLst>
          </a:blip>
          <a:srcRect/>
          <a:stretch>
            <a:fillRect/>
          </a:stretch>
        </p:blipFill>
        <p:spPr bwMode="auto">
          <a:xfrm>
            <a:off x="304800" y="692687"/>
            <a:ext cx="752848" cy="902143"/>
          </a:xfrm>
          <a:prstGeom prst="rect">
            <a:avLst/>
          </a:prstGeom>
          <a:noFill/>
          <a:ln>
            <a:solidFill>
              <a:schemeClr val="tx1"/>
            </a:solidFill>
          </a:ln>
        </p:spPr>
      </p:pic>
      <p:sp>
        <p:nvSpPr>
          <p:cNvPr id="4" name="Slide Number Placeholder 3">
            <a:extLst>
              <a:ext uri="{FF2B5EF4-FFF2-40B4-BE49-F238E27FC236}">
                <a16:creationId xmlns:a16="http://schemas.microsoft.com/office/drawing/2014/main" xmlns="" id="{448A8DDA-10E8-4EA4-9277-74623AD0B102}"/>
              </a:ext>
            </a:extLst>
          </p:cNvPr>
          <p:cNvSpPr>
            <a:spLocks noGrp="1"/>
          </p:cNvSpPr>
          <p:nvPr>
            <p:ph type="sldNum" sz="quarter" idx="12"/>
          </p:nvPr>
        </p:nvSpPr>
        <p:spPr/>
        <p:txBody>
          <a:bodyPr/>
          <a:lstStyle/>
          <a:p>
            <a:pPr>
              <a:defRPr/>
            </a:pPr>
            <a:fld id="{82ADB050-5B4A-47F8-8D1B-54A353EB33D0}" type="slidenum">
              <a:rPr lang="en-US" smtClean="0"/>
              <a:pPr>
                <a:defRPr/>
              </a:pPr>
              <a:t>26</a:t>
            </a:fld>
            <a:endParaRPr lang="en-US" dirty="0"/>
          </a:p>
        </p:txBody>
      </p:sp>
    </p:spTree>
    <p:extLst>
      <p:ext uri="{BB962C8B-B14F-4D97-AF65-F5344CB8AC3E}">
        <p14:creationId xmlns:p14="http://schemas.microsoft.com/office/powerpoint/2010/main" val="3747513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a:xfrm>
            <a:off x="640528" y="149666"/>
            <a:ext cx="8229600" cy="838200"/>
          </a:xfrm>
        </p:spPr>
        <p:txBody>
          <a:bodyPr/>
          <a:lstStyle/>
          <a:p>
            <a:pPr eaLnBrk="1" hangingPunct="1"/>
            <a:r>
              <a:rPr lang="en-US" sz="4000" dirty="0">
                <a:ln w="12700">
                  <a:solidFill>
                    <a:schemeClr val="tx2">
                      <a:satMod val="155000"/>
                    </a:schemeClr>
                  </a:solidFill>
                  <a:prstDash val="solid"/>
                </a:ln>
                <a:effectLst>
                  <a:outerShdw blurRad="41275" dist="20320" dir="1800000" algn="tl" rotWithShape="0">
                    <a:srgbClr val="000000">
                      <a:alpha val="40000"/>
                    </a:srgbClr>
                  </a:outerShdw>
                </a:effectLst>
              </a:rPr>
              <a:t>Management Team</a:t>
            </a:r>
          </a:p>
        </p:txBody>
      </p:sp>
      <p:sp>
        <p:nvSpPr>
          <p:cNvPr id="3" name="Content Placeholder 2"/>
          <p:cNvSpPr>
            <a:spLocks noGrp="1"/>
          </p:cNvSpPr>
          <p:nvPr>
            <p:ph idx="1"/>
          </p:nvPr>
        </p:nvSpPr>
        <p:spPr>
          <a:xfrm>
            <a:off x="152400" y="1143000"/>
            <a:ext cx="8839200" cy="5486399"/>
          </a:xfrm>
        </p:spPr>
        <p:txBody>
          <a:bodyPr rtlCol="0">
            <a:normAutofit/>
          </a:bodyPr>
          <a:lstStyle/>
          <a:p>
            <a:pPr marL="0" indent="0" algn="just" eaLnBrk="1" fontAlgn="auto" hangingPunct="1">
              <a:lnSpc>
                <a:spcPct val="110000"/>
              </a:lnSpc>
              <a:spcAft>
                <a:spcPts val="0"/>
              </a:spcAft>
              <a:buClr>
                <a:srgbClr val="FF9933"/>
              </a:buClr>
              <a:buNone/>
              <a:defRPr/>
            </a:pPr>
            <a:endParaRPr lang="en-CA" sz="1400" b="1" dirty="0">
              <a:solidFill>
                <a:srgbClr val="404040"/>
              </a:solidFill>
            </a:endParaRPr>
          </a:p>
          <a:p>
            <a:pPr marL="0" indent="0" algn="just" eaLnBrk="1" fontAlgn="auto" hangingPunct="1">
              <a:lnSpc>
                <a:spcPct val="110000"/>
              </a:lnSpc>
              <a:spcAft>
                <a:spcPts val="0"/>
              </a:spcAft>
              <a:buClr>
                <a:srgbClr val="FF9933"/>
              </a:buClr>
              <a:buNone/>
              <a:defRPr/>
            </a:pPr>
            <a:endParaRPr lang="en-CA" sz="1400" b="1" dirty="0">
              <a:solidFill>
                <a:srgbClr val="404040"/>
              </a:solidFill>
            </a:endParaRPr>
          </a:p>
          <a:p>
            <a:pPr marL="0" indent="0" algn="just" eaLnBrk="1" fontAlgn="auto" hangingPunct="1">
              <a:lnSpc>
                <a:spcPct val="110000"/>
              </a:lnSpc>
              <a:spcAft>
                <a:spcPts val="0"/>
              </a:spcAft>
              <a:buClr>
                <a:srgbClr val="FF9933"/>
              </a:buClr>
              <a:buNone/>
              <a:defRPr/>
            </a:pPr>
            <a:r>
              <a:rPr lang="en-CA" sz="1400" b="1" dirty="0">
                <a:solidFill>
                  <a:srgbClr val="404040"/>
                </a:solidFill>
              </a:rPr>
              <a:t>Kenneth J. Gerbino, Founder, Chairman and acting CEO</a:t>
            </a:r>
            <a:endParaRPr lang="en-CA" sz="1400" dirty="0">
              <a:solidFill>
                <a:srgbClr val="404040"/>
              </a:solidFill>
            </a:endParaRPr>
          </a:p>
          <a:p>
            <a:pPr algn="just" eaLnBrk="1" fontAlgn="auto" hangingPunct="1">
              <a:lnSpc>
                <a:spcPct val="110000"/>
              </a:lnSpc>
              <a:spcAft>
                <a:spcPts val="0"/>
              </a:spcAft>
              <a:buClr>
                <a:srgbClr val="FF9933"/>
              </a:buClr>
              <a:defRPr/>
            </a:pPr>
            <a:r>
              <a:rPr lang="en-CA" sz="1400" b="1" dirty="0">
                <a:solidFill>
                  <a:srgbClr val="000000"/>
                </a:solidFill>
              </a:rPr>
              <a:t>President of Kenneth J. Gerbino &amp; Company – Investment managers 43 years</a:t>
            </a:r>
          </a:p>
          <a:p>
            <a:pPr algn="just" eaLnBrk="1" fontAlgn="auto" hangingPunct="1">
              <a:lnSpc>
                <a:spcPct val="110000"/>
              </a:lnSpc>
              <a:spcAft>
                <a:spcPts val="0"/>
              </a:spcAft>
              <a:buClr>
                <a:srgbClr val="FF9933"/>
              </a:buClr>
              <a:defRPr/>
            </a:pPr>
            <a:r>
              <a:rPr lang="en-CA" sz="1400" b="1" dirty="0">
                <a:solidFill>
                  <a:srgbClr val="000000"/>
                </a:solidFill>
              </a:rPr>
              <a:t>Previously Director of the Los Angeles Unified School District Annuity Board, Athena Gold Corp and Fortress Technologies</a:t>
            </a:r>
          </a:p>
          <a:p>
            <a:pPr algn="just" eaLnBrk="1" fontAlgn="auto" hangingPunct="1">
              <a:lnSpc>
                <a:spcPct val="110000"/>
              </a:lnSpc>
              <a:spcAft>
                <a:spcPts val="0"/>
              </a:spcAft>
              <a:buClr>
                <a:srgbClr val="FF9933"/>
              </a:buClr>
              <a:defRPr/>
            </a:pPr>
            <a:r>
              <a:rPr lang="en-CA" sz="1400" b="1" dirty="0">
                <a:solidFill>
                  <a:srgbClr val="000000"/>
                </a:solidFill>
              </a:rPr>
              <a:t>Founder &amp; Ex Chm. of the American Economic Council, credited with passage of the US Gold Coin Act of 1984.</a:t>
            </a:r>
          </a:p>
          <a:p>
            <a:pPr algn="just" eaLnBrk="1" fontAlgn="auto" hangingPunct="1">
              <a:lnSpc>
                <a:spcPct val="110000"/>
              </a:lnSpc>
              <a:spcAft>
                <a:spcPts val="0"/>
              </a:spcAft>
              <a:buClr>
                <a:srgbClr val="FF9933"/>
              </a:buClr>
              <a:defRPr/>
            </a:pPr>
            <a:r>
              <a:rPr lang="en-CA" sz="1400" b="1" dirty="0">
                <a:solidFill>
                  <a:srgbClr val="000000"/>
                </a:solidFill>
              </a:rPr>
              <a:t>Former Financial Analyst for Litton Industries and Republic Corporation. B.S. Ithaca College, MBA Syracuse Univ.</a:t>
            </a:r>
          </a:p>
          <a:p>
            <a:pPr marL="0" indent="0" algn="just" eaLnBrk="1" fontAlgn="auto" hangingPunct="1">
              <a:lnSpc>
                <a:spcPct val="110000"/>
              </a:lnSpc>
              <a:spcAft>
                <a:spcPts val="0"/>
              </a:spcAft>
              <a:buClr>
                <a:srgbClr val="FF9933"/>
              </a:buClr>
              <a:buNone/>
              <a:defRPr/>
            </a:pPr>
            <a:endParaRPr lang="en-CA" sz="1400" b="1" dirty="0">
              <a:solidFill>
                <a:srgbClr val="000000"/>
              </a:solidFill>
            </a:endParaRPr>
          </a:p>
          <a:p>
            <a:pPr marL="0" indent="0" algn="just" eaLnBrk="1" fontAlgn="auto" hangingPunct="1">
              <a:lnSpc>
                <a:spcPct val="110000"/>
              </a:lnSpc>
              <a:spcAft>
                <a:spcPts val="0"/>
              </a:spcAft>
              <a:buClr>
                <a:srgbClr val="FF9933"/>
              </a:buClr>
              <a:buNone/>
              <a:defRPr/>
            </a:pPr>
            <a:endParaRPr lang="en-CA" sz="1400" b="1" dirty="0">
              <a:solidFill>
                <a:srgbClr val="000000"/>
              </a:solidFill>
            </a:endParaRPr>
          </a:p>
          <a:p>
            <a:pPr marL="0" indent="0">
              <a:buNone/>
            </a:pPr>
            <a:endParaRPr lang="en-US" sz="1400" b="1" dirty="0"/>
          </a:p>
          <a:p>
            <a:pPr marL="0" indent="0">
              <a:buNone/>
            </a:pPr>
            <a:r>
              <a:rPr lang="en-US" sz="1400" b="1" dirty="0">
                <a:solidFill>
                  <a:srgbClr val="000000"/>
                </a:solidFill>
              </a:rPr>
              <a:t>Professor Colin Hill , Vice President and Senior Scientist</a:t>
            </a:r>
          </a:p>
          <a:p>
            <a:r>
              <a:rPr lang="en-US" sz="1400" b="1" dirty="0"/>
              <a:t>Emeritus Associate Professor of Microbiology, Radiation Oncology and Molecular Immunology, Keck School of Medicine of USC.</a:t>
            </a:r>
          </a:p>
          <a:p>
            <a:r>
              <a:rPr lang="en-US" sz="1400" b="1" dirty="0"/>
              <a:t>Member Department of Energy Review Committees  1983-2005</a:t>
            </a:r>
          </a:p>
          <a:p>
            <a:r>
              <a:rPr lang="en-US" sz="1400" b="1" dirty="0"/>
              <a:t>Member NASA Review Committees  1983-2005</a:t>
            </a:r>
          </a:p>
          <a:p>
            <a:r>
              <a:rPr lang="en-US" sz="1400" b="1" dirty="0"/>
              <a:t>Chief Consultant Scientist for </a:t>
            </a:r>
            <a:r>
              <a:rPr lang="en-US" sz="1400" b="1" dirty="0" err="1"/>
              <a:t>Biofriendly</a:t>
            </a:r>
            <a:r>
              <a:rPr lang="en-US" sz="1400" b="1" dirty="0"/>
              <a:t> Corporation</a:t>
            </a:r>
          </a:p>
          <a:p>
            <a:r>
              <a:rPr lang="en-US" sz="1400" b="1" dirty="0"/>
              <a:t>Member Board of Editors of International Journal of Radiation Biology</a:t>
            </a:r>
          </a:p>
          <a:p>
            <a:r>
              <a:rPr lang="en-US" sz="1400" b="1" dirty="0"/>
              <a:t>Author of 176 Published Papers and Abstracts on various subjects having to do with cell organisms</a:t>
            </a:r>
          </a:p>
          <a:p>
            <a:pPr marL="0" indent="0" algn="just" eaLnBrk="1" fontAlgn="auto" hangingPunct="1">
              <a:lnSpc>
                <a:spcPct val="110000"/>
              </a:lnSpc>
              <a:spcAft>
                <a:spcPts val="0"/>
              </a:spcAft>
              <a:buClr>
                <a:srgbClr val="FF9933"/>
              </a:buClr>
              <a:buNone/>
              <a:defRPr/>
            </a:pPr>
            <a:endParaRPr lang="en-CA" sz="1400" b="1" dirty="0">
              <a:solidFill>
                <a:srgbClr val="000000"/>
              </a:solidFill>
            </a:endParaRPr>
          </a:p>
          <a:p>
            <a:pPr marL="0" indent="0" algn="just" eaLnBrk="1" fontAlgn="auto" hangingPunct="1">
              <a:lnSpc>
                <a:spcPct val="110000"/>
              </a:lnSpc>
              <a:spcAft>
                <a:spcPts val="0"/>
              </a:spcAft>
              <a:buClr>
                <a:srgbClr val="FF9933"/>
              </a:buClr>
              <a:buNone/>
              <a:defRPr/>
            </a:pPr>
            <a:endParaRPr lang="en-CA" sz="1400" b="1" dirty="0">
              <a:solidFill>
                <a:srgbClr val="000000"/>
              </a:solidFill>
            </a:endParaRPr>
          </a:p>
          <a:p>
            <a:pPr algn="just" eaLnBrk="1" fontAlgn="auto" hangingPunct="1">
              <a:lnSpc>
                <a:spcPct val="110000"/>
              </a:lnSpc>
              <a:spcAft>
                <a:spcPts val="0"/>
              </a:spcAft>
              <a:buClr>
                <a:srgbClr val="FF9933"/>
              </a:buClr>
              <a:defRPr/>
            </a:pPr>
            <a:endParaRPr lang="en-CA" sz="1400" dirty="0">
              <a:solidFill>
                <a:srgbClr val="000000"/>
              </a:solidFill>
            </a:endParaRPr>
          </a:p>
          <a:p>
            <a:pPr marL="0" indent="0">
              <a:buNone/>
            </a:pPr>
            <a:endParaRPr lang="en-US" sz="1400" b="1" dirty="0">
              <a:solidFill>
                <a:srgbClr val="000000"/>
              </a:solidFill>
            </a:endParaRPr>
          </a:p>
          <a:p>
            <a:pPr marL="0" indent="0">
              <a:buNone/>
            </a:pPr>
            <a:endParaRPr lang="en-US" sz="1400" dirty="0">
              <a:solidFill>
                <a:srgbClr val="000000"/>
              </a:solidFill>
            </a:endParaRPr>
          </a:p>
          <a:p>
            <a:pPr eaLnBrk="1" fontAlgn="auto" hangingPunct="1">
              <a:lnSpc>
                <a:spcPct val="110000"/>
              </a:lnSpc>
              <a:spcAft>
                <a:spcPts val="0"/>
              </a:spcAft>
              <a:buFont typeface="Arial" pitchFamily="34" charset="0"/>
              <a:buChar char="•"/>
              <a:defRPr/>
            </a:pPr>
            <a:endParaRPr lang="en-US" dirty="0"/>
          </a:p>
        </p:txBody>
      </p:sp>
      <p:pic>
        <p:nvPicPr>
          <p:cNvPr id="4" name="Picture 3"/>
          <p:cNvPicPr>
            <a:picLocks noChangeAspect="1"/>
          </p:cNvPicPr>
          <p:nvPr/>
        </p:nvPicPr>
        <p:blipFill>
          <a:blip r:embed="rId3"/>
          <a:stretch>
            <a:fillRect/>
          </a:stretch>
        </p:blipFill>
        <p:spPr>
          <a:xfrm>
            <a:off x="286444" y="3315493"/>
            <a:ext cx="856555" cy="890013"/>
          </a:xfrm>
          <a:prstGeom prst="rect">
            <a:avLst/>
          </a:prstGeom>
        </p:spPr>
      </p:pic>
      <p:pic>
        <p:nvPicPr>
          <p:cNvPr id="7" name="Content Placeholder 4"/>
          <p:cNvPicPr>
            <a:picLocks noChangeAspect="1"/>
          </p:cNvPicPr>
          <p:nvPr/>
        </p:nvPicPr>
        <p:blipFill>
          <a:blip r:embed="rId4"/>
          <a:stretch>
            <a:fillRect/>
          </a:stretch>
        </p:blipFill>
        <p:spPr bwMode="auto">
          <a:xfrm>
            <a:off x="325394" y="559224"/>
            <a:ext cx="817606" cy="964776"/>
          </a:xfrm>
          <a:prstGeom prst="rect">
            <a:avLst/>
          </a:prstGeom>
          <a:noFill/>
          <a:ln w="9525">
            <a:noFill/>
            <a:miter lim="800000"/>
            <a:headEnd/>
            <a:tailEnd/>
          </a:ln>
        </p:spPr>
      </p:pic>
      <p:sp>
        <p:nvSpPr>
          <p:cNvPr id="2" name="Slide Number Placeholder 1">
            <a:extLst>
              <a:ext uri="{FF2B5EF4-FFF2-40B4-BE49-F238E27FC236}">
                <a16:creationId xmlns:a16="http://schemas.microsoft.com/office/drawing/2014/main" xmlns="" id="{A8B64ACC-C035-487B-843A-61071BAD1AE6}"/>
              </a:ext>
            </a:extLst>
          </p:cNvPr>
          <p:cNvSpPr>
            <a:spLocks noGrp="1"/>
          </p:cNvSpPr>
          <p:nvPr>
            <p:ph type="sldNum" sz="quarter" idx="12"/>
          </p:nvPr>
        </p:nvSpPr>
        <p:spPr/>
        <p:txBody>
          <a:bodyPr/>
          <a:lstStyle/>
          <a:p>
            <a:pPr>
              <a:defRPr/>
            </a:pPr>
            <a:fld id="{82ADB050-5B4A-47F8-8D1B-54A353EB33D0}" type="slidenum">
              <a:rPr lang="en-US" smtClean="0"/>
              <a:pPr>
                <a:defRPr/>
              </a:pPr>
              <a:t>27</a:t>
            </a:fld>
            <a:endParaRPr lang="en-US" dirty="0"/>
          </a:p>
        </p:txBody>
      </p:sp>
    </p:spTree>
    <p:extLst>
      <p:ext uri="{BB962C8B-B14F-4D97-AF65-F5344CB8AC3E}">
        <p14:creationId xmlns:p14="http://schemas.microsoft.com/office/powerpoint/2010/main" val="21596328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77875"/>
          </a:xfrm>
        </p:spPr>
        <p:txBody>
          <a:bodyPr/>
          <a:lstStyle/>
          <a:p>
            <a:r>
              <a:rPr lang="en-US" dirty="0">
                <a:ln w="12700">
                  <a:solidFill>
                    <a:schemeClr val="tx2">
                      <a:satMod val="155000"/>
                    </a:schemeClr>
                  </a:solidFill>
                  <a:prstDash val="solid"/>
                </a:ln>
                <a:effectLst>
                  <a:outerShdw blurRad="41275" dist="20320" dir="1800000" algn="tl" rotWithShape="0">
                    <a:srgbClr val="000000">
                      <a:alpha val="40000"/>
                    </a:srgbClr>
                  </a:outerShdw>
                </a:effectLst>
              </a:rPr>
              <a:t>Management Team</a:t>
            </a:r>
            <a:endParaRPr lang="en-US" dirty="0"/>
          </a:p>
        </p:txBody>
      </p:sp>
      <p:sp>
        <p:nvSpPr>
          <p:cNvPr id="3" name="Content Placeholder 2"/>
          <p:cNvSpPr>
            <a:spLocks noGrp="1"/>
          </p:cNvSpPr>
          <p:nvPr>
            <p:ph idx="1"/>
          </p:nvPr>
        </p:nvSpPr>
        <p:spPr>
          <a:xfrm>
            <a:off x="381000" y="930276"/>
            <a:ext cx="8229600" cy="5851524"/>
          </a:xfrm>
        </p:spPr>
        <p:txBody>
          <a:bodyPr/>
          <a:lstStyle/>
          <a:p>
            <a:pPr marL="0" indent="0">
              <a:buNone/>
            </a:pPr>
            <a:endParaRPr lang="en-US" sz="1400" b="1" dirty="0"/>
          </a:p>
          <a:p>
            <a:pPr marL="0" lvl="0" indent="0">
              <a:buNone/>
            </a:pPr>
            <a:endParaRPr lang="en-US" sz="1400" b="1" dirty="0">
              <a:solidFill>
                <a:prstClr val="black"/>
              </a:solidFill>
            </a:endParaRPr>
          </a:p>
          <a:p>
            <a:pPr marL="0" lvl="0" indent="0">
              <a:buNone/>
            </a:pPr>
            <a:endParaRPr lang="en-US" sz="1400" b="1" dirty="0">
              <a:solidFill>
                <a:prstClr val="black"/>
              </a:solidFill>
            </a:endParaRPr>
          </a:p>
          <a:p>
            <a:pPr marL="0" lvl="0" indent="0">
              <a:buNone/>
            </a:pPr>
            <a:r>
              <a:rPr lang="en-US" sz="1400" b="1" dirty="0">
                <a:solidFill>
                  <a:prstClr val="black"/>
                </a:solidFill>
              </a:rPr>
              <a:t>Michael T. Carroll, Managing Director of Operations</a:t>
            </a:r>
            <a:r>
              <a:rPr lang="en-US" sz="1400" dirty="0">
                <a:solidFill>
                  <a:prstClr val="black"/>
                </a:solidFill>
              </a:rPr>
              <a:t/>
            </a:r>
            <a:br>
              <a:rPr lang="en-US" sz="1400" dirty="0">
                <a:solidFill>
                  <a:prstClr val="black"/>
                </a:solidFill>
              </a:rPr>
            </a:br>
            <a:r>
              <a:rPr lang="en-US" sz="1400" dirty="0">
                <a:solidFill>
                  <a:prstClr val="black"/>
                </a:solidFill>
              </a:rPr>
              <a:t>Mr. Carroll has most recently served as </a:t>
            </a:r>
            <a:r>
              <a:rPr lang="en-US" sz="1400" b="1" dirty="0">
                <a:solidFill>
                  <a:prstClr val="black"/>
                </a:solidFill>
              </a:rPr>
              <a:t>Vice President of Technology for LOSL </a:t>
            </a:r>
            <a:r>
              <a:rPr lang="en-US" sz="1400" dirty="0">
                <a:solidFill>
                  <a:prstClr val="black"/>
                </a:solidFill>
              </a:rPr>
              <a:t>(now merged with Titan) and Senior Vice President Operations for </a:t>
            </a:r>
            <a:r>
              <a:rPr lang="en-US" sz="1400" dirty="0" err="1">
                <a:solidFill>
                  <a:prstClr val="black"/>
                </a:solidFill>
              </a:rPr>
              <a:t>Biofriendly</a:t>
            </a:r>
            <a:r>
              <a:rPr lang="en-US" sz="1400" dirty="0">
                <a:solidFill>
                  <a:prstClr val="black"/>
                </a:solidFill>
              </a:rPr>
              <a:t> Corporation. He also serves </a:t>
            </a:r>
            <a:r>
              <a:rPr lang="en-US" sz="1400" b="1" dirty="0">
                <a:solidFill>
                  <a:prstClr val="black"/>
                </a:solidFill>
              </a:rPr>
              <a:t>as CEO and Chairman of the Board of </a:t>
            </a:r>
            <a:r>
              <a:rPr lang="en-US" sz="1400" b="1" dirty="0" err="1">
                <a:solidFill>
                  <a:prstClr val="black"/>
                </a:solidFill>
              </a:rPr>
              <a:t>Helio</a:t>
            </a:r>
            <a:r>
              <a:rPr lang="en-US" sz="1400" b="1" dirty="0">
                <a:solidFill>
                  <a:prstClr val="black"/>
                </a:solidFill>
              </a:rPr>
              <a:t> Environmental Solutions,</a:t>
            </a:r>
            <a:r>
              <a:rPr lang="en-US" sz="1400" dirty="0">
                <a:solidFill>
                  <a:prstClr val="black"/>
                </a:solidFill>
              </a:rPr>
              <a:t> an alternative energy company bringing zero-emission energy to market. He previously served as </a:t>
            </a:r>
            <a:r>
              <a:rPr lang="en-US" sz="1400" b="1" dirty="0">
                <a:solidFill>
                  <a:prstClr val="black"/>
                </a:solidFill>
              </a:rPr>
              <a:t>Vice President Sales and Marketing for </a:t>
            </a:r>
            <a:r>
              <a:rPr lang="en-US" sz="1400" b="1" dirty="0" err="1">
                <a:solidFill>
                  <a:prstClr val="black"/>
                </a:solidFill>
              </a:rPr>
              <a:t>Biofriendly</a:t>
            </a:r>
            <a:r>
              <a:rPr lang="en-US" sz="1400" b="1" dirty="0">
                <a:solidFill>
                  <a:prstClr val="black"/>
                </a:solidFill>
              </a:rPr>
              <a:t> Corporation </a:t>
            </a:r>
            <a:r>
              <a:rPr lang="en-US" sz="1400" dirty="0">
                <a:solidFill>
                  <a:prstClr val="black"/>
                </a:solidFill>
              </a:rPr>
              <a:t>and was a Senior Project Engineer for Peck/Jones Construction. Mr. Carroll holds a Bachelor of Science in Construction Management from California Polytechnic, San Luis Obispo</a:t>
            </a:r>
            <a:endParaRPr lang="en-US" sz="1400" b="1" dirty="0"/>
          </a:p>
          <a:p>
            <a:pPr marL="0" indent="0">
              <a:buNone/>
            </a:pPr>
            <a:endParaRPr lang="en-US" sz="1400" b="1" dirty="0"/>
          </a:p>
          <a:p>
            <a:pPr marL="0" indent="0">
              <a:buNone/>
            </a:pPr>
            <a:endParaRPr lang="en-US" sz="1400" b="1" dirty="0"/>
          </a:p>
          <a:p>
            <a:pPr marL="0" indent="0">
              <a:buNone/>
            </a:pPr>
            <a:endParaRPr lang="en-US" sz="1400" b="1" dirty="0"/>
          </a:p>
          <a:p>
            <a:pPr marL="0" indent="0">
              <a:buNone/>
            </a:pPr>
            <a:endParaRPr lang="en-US" sz="1400" b="1" dirty="0"/>
          </a:p>
          <a:p>
            <a:pPr marL="0" indent="0">
              <a:buNone/>
            </a:pPr>
            <a:endParaRPr lang="en-US" sz="1400" b="1" dirty="0"/>
          </a:p>
          <a:p>
            <a:pPr marL="0" indent="0">
              <a:buNone/>
            </a:pPr>
            <a:r>
              <a:rPr lang="en-US" sz="1400" b="1" dirty="0"/>
              <a:t>Steven P. Ramones, Controller</a:t>
            </a:r>
          </a:p>
          <a:p>
            <a:r>
              <a:rPr lang="en-US" sz="1400" b="1" dirty="0"/>
              <a:t>30 year career in the oil and gas industry – accounting &amp; planning</a:t>
            </a:r>
          </a:p>
          <a:p>
            <a:r>
              <a:rPr lang="en-US" sz="1400" b="1" dirty="0"/>
              <a:t>Positions at Unocal included:</a:t>
            </a:r>
          </a:p>
          <a:p>
            <a:r>
              <a:rPr lang="en-US" sz="1400" b="1" dirty="0"/>
              <a:t>Responsible for implementing accounting policies and procedures for </a:t>
            </a:r>
            <a:r>
              <a:rPr lang="en-US" sz="1400" b="1" dirty="0" err="1"/>
              <a:t>Unocals</a:t>
            </a:r>
            <a:r>
              <a:rPr lang="en-US" sz="1400" b="1" dirty="0"/>
              <a:t> U.S. and international business units.</a:t>
            </a:r>
          </a:p>
          <a:p>
            <a:r>
              <a:rPr lang="en-US" sz="1400" b="1" dirty="0"/>
              <a:t>Responsible for financial reporting of environmental liabilities</a:t>
            </a:r>
          </a:p>
          <a:p>
            <a:r>
              <a:rPr lang="en-US" sz="1400" b="1" dirty="0"/>
              <a:t>Audits and information systems, Company-wide financial and income tax forecasts</a:t>
            </a:r>
          </a:p>
          <a:p>
            <a:r>
              <a:rPr lang="en-US" sz="1400" b="1" dirty="0"/>
              <a:t>B.S. Accounting Cal Sate Long Beach, MBA, UCLA</a:t>
            </a:r>
          </a:p>
          <a:p>
            <a:endParaRPr lang="en-US" sz="1400" b="1" dirty="0"/>
          </a:p>
        </p:txBody>
      </p:sp>
      <p:pic>
        <p:nvPicPr>
          <p:cNvPr id="6" name="Picture 5" descr="C:\Users\Kenneth Gerbino\Pictures\Steve Ramones.jpg"/>
          <p:cNvPicPr/>
          <p:nvPr/>
        </p:nvPicPr>
        <p:blipFill>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457200" y="3398838"/>
            <a:ext cx="694660" cy="914400"/>
          </a:xfrm>
          <a:prstGeom prst="rect">
            <a:avLst/>
          </a:prstGeom>
          <a:noFill/>
          <a:ln>
            <a:noFill/>
          </a:ln>
        </p:spPr>
      </p:pic>
      <p:pic>
        <p:nvPicPr>
          <p:cNvPr id="7" name="Picture 6"/>
          <p:cNvPicPr>
            <a:picLocks noChangeAspect="1"/>
          </p:cNvPicPr>
          <p:nvPr/>
        </p:nvPicPr>
        <p:blipFill>
          <a:blip r:embed="rId4"/>
          <a:stretch>
            <a:fillRect/>
          </a:stretch>
        </p:blipFill>
        <p:spPr>
          <a:xfrm>
            <a:off x="496186" y="681374"/>
            <a:ext cx="799214" cy="939078"/>
          </a:xfrm>
          <a:prstGeom prst="rect">
            <a:avLst/>
          </a:prstGeom>
        </p:spPr>
      </p:pic>
      <p:sp>
        <p:nvSpPr>
          <p:cNvPr id="4" name="Slide Number Placeholder 3">
            <a:extLst>
              <a:ext uri="{FF2B5EF4-FFF2-40B4-BE49-F238E27FC236}">
                <a16:creationId xmlns:a16="http://schemas.microsoft.com/office/drawing/2014/main" xmlns="" id="{6632B882-F07A-4D6E-95D0-62E7C775F2E0}"/>
              </a:ext>
            </a:extLst>
          </p:cNvPr>
          <p:cNvSpPr>
            <a:spLocks noGrp="1"/>
          </p:cNvSpPr>
          <p:nvPr>
            <p:ph type="sldNum" sz="quarter" idx="12"/>
          </p:nvPr>
        </p:nvSpPr>
        <p:spPr/>
        <p:txBody>
          <a:bodyPr/>
          <a:lstStyle/>
          <a:p>
            <a:pPr>
              <a:defRPr/>
            </a:pPr>
            <a:fld id="{82ADB050-5B4A-47F8-8D1B-54A353EB33D0}" type="slidenum">
              <a:rPr lang="en-US" smtClean="0"/>
              <a:pPr>
                <a:defRPr/>
              </a:pPr>
              <a:t>28</a:t>
            </a:fld>
            <a:endParaRPr lang="en-US" dirty="0"/>
          </a:p>
        </p:txBody>
      </p:sp>
    </p:spTree>
    <p:extLst>
      <p:ext uri="{BB962C8B-B14F-4D97-AF65-F5344CB8AC3E}">
        <p14:creationId xmlns:p14="http://schemas.microsoft.com/office/powerpoint/2010/main" val="17569122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27038"/>
            <a:ext cx="8229600" cy="563562"/>
          </a:xfrm>
        </p:spPr>
        <p:txBody>
          <a:bodyPr/>
          <a:lstStyle/>
          <a:p>
            <a:r>
              <a:rPr lang="en-US" sz="3600" dirty="0">
                <a:ln w="12700">
                  <a:solidFill>
                    <a:schemeClr val="tx2">
                      <a:satMod val="155000"/>
                    </a:schemeClr>
                  </a:solidFill>
                  <a:prstDash val="solid"/>
                </a:ln>
                <a:effectLst>
                  <a:outerShdw blurRad="41275" dist="20320" dir="1800000" algn="tl" rotWithShape="0">
                    <a:srgbClr val="000000">
                      <a:alpha val="40000"/>
                    </a:srgbClr>
                  </a:outerShdw>
                </a:effectLst>
              </a:rPr>
              <a:t>Advisory Board</a:t>
            </a:r>
          </a:p>
        </p:txBody>
      </p:sp>
      <p:sp>
        <p:nvSpPr>
          <p:cNvPr id="3" name="Content Placeholder 2"/>
          <p:cNvSpPr>
            <a:spLocks noGrp="1"/>
          </p:cNvSpPr>
          <p:nvPr>
            <p:ph idx="1"/>
          </p:nvPr>
        </p:nvSpPr>
        <p:spPr>
          <a:xfrm>
            <a:off x="228600" y="1066800"/>
            <a:ext cx="8610600" cy="5105400"/>
          </a:xfrm>
        </p:spPr>
        <p:txBody>
          <a:bodyPr/>
          <a:lstStyle/>
          <a:p>
            <a:pPr marL="0" indent="0">
              <a:buNone/>
            </a:pPr>
            <a:endParaRPr lang="en-US" sz="1400" b="1" dirty="0"/>
          </a:p>
          <a:p>
            <a:pPr marL="0" indent="0">
              <a:buNone/>
            </a:pPr>
            <a:endParaRPr lang="en-US" sz="1400" b="1" dirty="0"/>
          </a:p>
          <a:p>
            <a:pPr marL="0" indent="0">
              <a:buNone/>
            </a:pPr>
            <a:r>
              <a:rPr lang="en-US" sz="1400" b="1" dirty="0"/>
              <a:t>Dr. Alan J. </a:t>
            </a:r>
            <a:r>
              <a:rPr lang="en-US" sz="1400" b="1" dirty="0" err="1"/>
              <a:t>Heeger</a:t>
            </a:r>
            <a:endParaRPr lang="en-US" sz="1400" dirty="0"/>
          </a:p>
          <a:p>
            <a:r>
              <a:rPr lang="en-US" sz="1400" b="1" dirty="0"/>
              <a:t>Dr. Heeger is the recipient of the Nobel Prize in Chemistry 2000 </a:t>
            </a:r>
            <a:r>
              <a:rPr lang="en-US" sz="1400" dirty="0"/>
              <a:t>for his research and discoveries in the field of conductive polymers. He is currently </a:t>
            </a:r>
            <a:r>
              <a:rPr lang="en-US" sz="1400" b="1" dirty="0"/>
              <a:t>Professor of Physics and Professor of Materials at the University of California, Santa Barbara. </a:t>
            </a:r>
            <a:r>
              <a:rPr lang="en-US" sz="1400" dirty="0"/>
              <a:t>Dr. Heeger has 60 issued patents and has written over 600 professional articles for  leading scientific publications. He was </a:t>
            </a:r>
            <a:r>
              <a:rPr lang="en-US" sz="1400" b="1" dirty="0"/>
              <a:t>Founder, Chairman, and President of UNIAX Corporation</a:t>
            </a:r>
            <a:r>
              <a:rPr lang="en-US" sz="1400" dirty="0"/>
              <a:t>. Dr. Heeger has been the recipient of many prestigious Honorary Degrees at leading domestic and international colleges and universities. </a:t>
            </a:r>
            <a:endParaRPr lang="en-US" sz="1200" dirty="0"/>
          </a:p>
          <a:p>
            <a:pPr marL="0" indent="0">
              <a:buNone/>
            </a:pPr>
            <a:endParaRPr lang="en-US" sz="1000" dirty="0"/>
          </a:p>
          <a:p>
            <a:pPr marL="0" indent="0">
              <a:buNone/>
            </a:pPr>
            <a:endParaRPr lang="en-US" sz="1400" b="1" dirty="0"/>
          </a:p>
          <a:p>
            <a:pPr marL="0" indent="0">
              <a:buNone/>
            </a:pPr>
            <a:endParaRPr lang="en-US" sz="1400" b="1" dirty="0"/>
          </a:p>
          <a:p>
            <a:pPr marL="0" indent="0">
              <a:buNone/>
            </a:pPr>
            <a:endParaRPr lang="en-US" sz="1400" b="1" dirty="0"/>
          </a:p>
          <a:p>
            <a:pPr marL="0" indent="0">
              <a:buNone/>
            </a:pPr>
            <a:r>
              <a:rPr lang="en-US" sz="1400" b="1" dirty="0"/>
              <a:t>Gareth C. C. Chang </a:t>
            </a:r>
            <a:endParaRPr lang="en-US" sz="1400" dirty="0"/>
          </a:p>
          <a:p>
            <a:r>
              <a:rPr lang="en-US" sz="1400" dirty="0"/>
              <a:t>Mr. Chang has served on the </a:t>
            </a:r>
            <a:r>
              <a:rPr lang="en-US" sz="1400" b="1" dirty="0"/>
              <a:t>Board of Directors of Apple Computer, Palm, Inc., and Agile Software</a:t>
            </a:r>
            <a:r>
              <a:rPr lang="en-US" sz="1400" dirty="0"/>
              <a:t>, and has been a member </a:t>
            </a:r>
            <a:r>
              <a:rPr lang="en-US" sz="1400" b="1" dirty="0"/>
              <a:t>of Nike’s Advisory Board</a:t>
            </a:r>
            <a:r>
              <a:rPr lang="en-US" sz="1400" dirty="0"/>
              <a:t>. He brings more than 30 years of international business experience to Titan’s Advisory Board with a special emphasis on China. Mr. Chang is </a:t>
            </a:r>
            <a:r>
              <a:rPr lang="en-US" sz="1400" b="1" dirty="0"/>
              <a:t>Former Chairman and CEO of News Corporation’s STAR TV</a:t>
            </a:r>
            <a:r>
              <a:rPr lang="en-US" sz="1400" dirty="0"/>
              <a:t>, </a:t>
            </a:r>
            <a:r>
              <a:rPr lang="en-US" sz="1400" b="1" dirty="0"/>
              <a:t>Senior Vice President of Hughes Electronics Corporation, President of Hughes Electronics International, Chairman of Hughes JVC Technology</a:t>
            </a:r>
            <a:r>
              <a:rPr lang="en-US" sz="1400" dirty="0"/>
              <a:t>, </a:t>
            </a:r>
            <a:r>
              <a:rPr lang="en-US" sz="1400" b="1" dirty="0"/>
              <a:t>Corporate Vice President of McDonnell Douglas Corporation</a:t>
            </a:r>
            <a:r>
              <a:rPr lang="en-US" sz="1400" dirty="0"/>
              <a:t>, and founding </a:t>
            </a:r>
            <a:r>
              <a:rPr lang="en-US" sz="1400" b="1" dirty="0"/>
              <a:t>Chairman of McDonnell-Shanghai Aviation Executive Management Board</a:t>
            </a:r>
            <a:r>
              <a:rPr lang="en-US" sz="1400" dirty="0"/>
              <a:t>. He was named one of the “125 Thinkers of the World” by Forbes magazine.</a:t>
            </a:r>
            <a:endParaRPr lang="en-US" sz="1000" dirty="0"/>
          </a:p>
          <a:p>
            <a:pPr marL="0" indent="0">
              <a:buNone/>
            </a:pPr>
            <a:endParaRPr lang="en-US" sz="1000" dirty="0"/>
          </a:p>
          <a:p>
            <a:pPr marL="0" indent="0">
              <a:buNone/>
            </a:pPr>
            <a:endParaRPr lang="en-US" sz="1400" b="1" dirty="0"/>
          </a:p>
          <a:p>
            <a:endParaRPr lang="en-US" sz="1200" dirty="0"/>
          </a:p>
          <a:p>
            <a:endParaRPr lang="en-US" sz="1200" dirty="0"/>
          </a:p>
        </p:txBody>
      </p:sp>
      <p:sp>
        <p:nvSpPr>
          <p:cNvPr id="5" name="object 18"/>
          <p:cNvSpPr/>
          <p:nvPr/>
        </p:nvSpPr>
        <p:spPr>
          <a:xfrm>
            <a:off x="304800" y="814387"/>
            <a:ext cx="762000" cy="847725"/>
          </a:xfrm>
          <a:prstGeom prst="rect">
            <a:avLst/>
          </a:prstGeom>
          <a:blipFill>
            <a:blip r:embed="rId2" cstate="print"/>
            <a:stretch>
              <a:fillRect/>
            </a:stretch>
          </a:blipFill>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6" name="object 19"/>
          <p:cNvSpPr/>
          <p:nvPr/>
        </p:nvSpPr>
        <p:spPr>
          <a:xfrm>
            <a:off x="304800" y="3276600"/>
            <a:ext cx="723900" cy="857250"/>
          </a:xfrm>
          <a:prstGeom prst="rect">
            <a:avLst/>
          </a:prstGeom>
          <a:blipFill>
            <a:blip r:embed="rId3" cstate="print"/>
            <a:stretch>
              <a:fillRect/>
            </a:stretch>
          </a:blipFill>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4" name="Slide Number Placeholder 3">
            <a:extLst>
              <a:ext uri="{FF2B5EF4-FFF2-40B4-BE49-F238E27FC236}">
                <a16:creationId xmlns:a16="http://schemas.microsoft.com/office/drawing/2014/main" xmlns="" id="{B15BAF53-260D-4964-AF59-0C1BE57C8F48}"/>
              </a:ext>
            </a:extLst>
          </p:cNvPr>
          <p:cNvSpPr>
            <a:spLocks noGrp="1"/>
          </p:cNvSpPr>
          <p:nvPr>
            <p:ph type="sldNum" sz="quarter" idx="12"/>
          </p:nvPr>
        </p:nvSpPr>
        <p:spPr/>
        <p:txBody>
          <a:bodyPr/>
          <a:lstStyle/>
          <a:p>
            <a:pPr>
              <a:defRPr/>
            </a:pPr>
            <a:fld id="{82ADB050-5B4A-47F8-8D1B-54A353EB33D0}" type="slidenum">
              <a:rPr lang="en-US" smtClean="0"/>
              <a:pPr>
                <a:defRPr/>
              </a:pPr>
              <a:t>29</a:t>
            </a:fld>
            <a:endParaRPr lang="en-US" dirty="0"/>
          </a:p>
        </p:txBody>
      </p:sp>
    </p:spTree>
    <p:extLst>
      <p:ext uri="{BB962C8B-B14F-4D97-AF65-F5344CB8AC3E}">
        <p14:creationId xmlns:p14="http://schemas.microsoft.com/office/powerpoint/2010/main" val="40726586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62000"/>
          </a:xfrm>
        </p:spPr>
        <p:txBody>
          <a:bodyPr/>
          <a:lstStyle/>
          <a:p>
            <a:r>
              <a:rPr lang="en-US" dirty="0"/>
              <a:t>THE  PROBLEM</a:t>
            </a:r>
          </a:p>
        </p:txBody>
      </p:sp>
      <p:sp>
        <p:nvSpPr>
          <p:cNvPr id="3" name="Content Placeholder 2"/>
          <p:cNvSpPr>
            <a:spLocks noGrp="1"/>
          </p:cNvSpPr>
          <p:nvPr>
            <p:ph idx="1"/>
          </p:nvPr>
        </p:nvSpPr>
        <p:spPr>
          <a:xfrm>
            <a:off x="609600" y="838200"/>
            <a:ext cx="8229600" cy="5280875"/>
          </a:xfrm>
        </p:spPr>
        <p:txBody>
          <a:bodyPr/>
          <a:lstStyle/>
          <a:p>
            <a:r>
              <a:rPr lang="en-US" sz="2400" b="1" dirty="0">
                <a:solidFill>
                  <a:srgbClr val="FF0000"/>
                </a:solidFill>
              </a:rPr>
              <a:t>65% </a:t>
            </a:r>
            <a:r>
              <a:rPr lang="en-US" sz="2400" dirty="0"/>
              <a:t>of the World’s Oil in Existing Oil Fields is trapped</a:t>
            </a:r>
          </a:p>
          <a:p>
            <a:pPr marL="0" indent="0">
              <a:buNone/>
            </a:pPr>
            <a:r>
              <a:rPr lang="en-US" sz="2400" dirty="0"/>
              <a:t>    and cannot be recovered….</a:t>
            </a:r>
          </a:p>
        </p:txBody>
      </p:sp>
      <p:pic>
        <p:nvPicPr>
          <p:cNvPr id="5" name="Picture 4"/>
          <p:cNvPicPr>
            <a:picLocks noChangeAspect="1"/>
          </p:cNvPicPr>
          <p:nvPr/>
        </p:nvPicPr>
        <p:blipFill>
          <a:blip r:embed="rId3"/>
          <a:stretch>
            <a:fillRect/>
          </a:stretch>
        </p:blipFill>
        <p:spPr>
          <a:xfrm>
            <a:off x="2133600" y="1752600"/>
            <a:ext cx="3918858" cy="3048000"/>
          </a:xfrm>
          <a:prstGeom prst="rect">
            <a:avLst/>
          </a:prstGeom>
        </p:spPr>
      </p:pic>
      <p:sp>
        <p:nvSpPr>
          <p:cNvPr id="7" name="Rectangle 6"/>
          <p:cNvSpPr/>
          <p:nvPr/>
        </p:nvSpPr>
        <p:spPr>
          <a:xfrm>
            <a:off x="762000" y="5004381"/>
            <a:ext cx="7620000" cy="830997"/>
          </a:xfrm>
          <a:prstGeom prst="rect">
            <a:avLst/>
          </a:prstGeom>
        </p:spPr>
        <p:txBody>
          <a:bodyPr wrap="square">
            <a:spAutoFit/>
          </a:bodyPr>
          <a:lstStyle/>
          <a:p>
            <a:r>
              <a:rPr lang="en-US" sz="2400" dirty="0">
                <a:solidFill>
                  <a:srgbClr val="DA0B00"/>
                </a:solidFill>
                <a:latin typeface="HelveticaNeue"/>
              </a:rPr>
              <a:t>6.2 </a:t>
            </a:r>
            <a:r>
              <a:rPr lang="en-US" sz="2400" dirty="0">
                <a:solidFill>
                  <a:srgbClr val="000000"/>
                </a:solidFill>
                <a:latin typeface="HelveticaNeue"/>
              </a:rPr>
              <a:t>Trillion Trapped Barrels of Oil in Existing Oil Fields</a:t>
            </a:r>
          </a:p>
          <a:p>
            <a:pPr algn="ctr"/>
            <a:r>
              <a:rPr lang="en-US" sz="2400" dirty="0">
                <a:solidFill>
                  <a:srgbClr val="000000"/>
                </a:solidFill>
                <a:latin typeface="HelveticaNeue"/>
              </a:rPr>
              <a:t>Economic Value over </a:t>
            </a:r>
            <a:r>
              <a:rPr lang="en-US" sz="2400" dirty="0">
                <a:solidFill>
                  <a:srgbClr val="FF0000"/>
                </a:solidFill>
                <a:latin typeface="HelveticaNeue"/>
              </a:rPr>
              <a:t>$300 Trillion (T)</a:t>
            </a:r>
            <a:endParaRPr lang="en-US" sz="2400" dirty="0">
              <a:solidFill>
                <a:srgbClr val="FF0000"/>
              </a:solidFill>
            </a:endParaRPr>
          </a:p>
        </p:txBody>
      </p:sp>
      <p:sp>
        <p:nvSpPr>
          <p:cNvPr id="8" name="Multiply 7"/>
          <p:cNvSpPr/>
          <p:nvPr/>
        </p:nvSpPr>
        <p:spPr>
          <a:xfrm>
            <a:off x="5029200" y="2582023"/>
            <a:ext cx="381000" cy="45720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Multiply 8"/>
          <p:cNvSpPr/>
          <p:nvPr/>
        </p:nvSpPr>
        <p:spPr>
          <a:xfrm>
            <a:off x="4991100" y="3703721"/>
            <a:ext cx="419100" cy="432381"/>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xmlns="" id="{57112187-875B-4946-8F22-A2630F9B8E63}"/>
              </a:ext>
            </a:extLst>
          </p:cNvPr>
          <p:cNvSpPr>
            <a:spLocks noGrp="1"/>
          </p:cNvSpPr>
          <p:nvPr>
            <p:ph type="sldNum" sz="quarter" idx="12"/>
          </p:nvPr>
        </p:nvSpPr>
        <p:spPr/>
        <p:txBody>
          <a:bodyPr/>
          <a:lstStyle/>
          <a:p>
            <a:fld id="{12EAFA67-40AC-4F8A-846D-DFC0F52A35A9}" type="slidenum">
              <a:rPr lang="en-US" smtClean="0"/>
              <a:t>3</a:t>
            </a:fld>
            <a:endParaRPr lang="en-US" dirty="0"/>
          </a:p>
        </p:txBody>
      </p:sp>
    </p:spTree>
    <p:extLst>
      <p:ext uri="{BB962C8B-B14F-4D97-AF65-F5344CB8AC3E}">
        <p14:creationId xmlns:p14="http://schemas.microsoft.com/office/powerpoint/2010/main" val="1006489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544606" y="1320843"/>
            <a:ext cx="1487703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endParaRPr lang="en-US" sz="1350" dirty="0"/>
          </a:p>
        </p:txBody>
      </p:sp>
      <p:graphicFrame>
        <p:nvGraphicFramePr>
          <p:cNvPr id="5" name="Object 4"/>
          <p:cNvGraphicFramePr>
            <a:graphicFrameLocks noChangeAspect="1"/>
          </p:cNvGraphicFramePr>
          <p:nvPr>
            <p:extLst>
              <p:ext uri="{D42A27DB-BD31-4B8C-83A1-F6EECF244321}">
                <p14:modId xmlns:p14="http://schemas.microsoft.com/office/powerpoint/2010/main" val="684819435"/>
              </p:ext>
            </p:extLst>
          </p:nvPr>
        </p:nvGraphicFramePr>
        <p:xfrm>
          <a:off x="2556009" y="766152"/>
          <a:ext cx="3713034" cy="1109382"/>
        </p:xfrm>
        <a:graphic>
          <a:graphicData uri="http://schemas.openxmlformats.org/presentationml/2006/ole">
            <mc:AlternateContent xmlns:mc="http://schemas.openxmlformats.org/markup-compatibility/2006">
              <mc:Choice xmlns:v="urn:schemas-microsoft-com:vml" Requires="v">
                <p:oleObj spid="_x0000_s4226" r:id="rId3" imgW="7031736" imgH="2084832" progId="DellImageExpertImage">
                  <p:embed/>
                </p:oleObj>
              </mc:Choice>
              <mc:Fallback>
                <p:oleObj r:id="rId3" imgW="7031736" imgH="2084832" progId="DellImageExpertImage">
                  <p:embed/>
                  <p:pic>
                    <p:nvPicPr>
                      <p:cNvPr id="5"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6009" y="766152"/>
                        <a:ext cx="3713034" cy="1109382"/>
                      </a:xfrm>
                      <a:prstGeom prst="rect">
                        <a:avLst/>
                      </a:prstGeom>
                      <a:noFill/>
                    </p:spPr>
                  </p:pic>
                </p:oleObj>
              </mc:Fallback>
            </mc:AlternateContent>
          </a:graphicData>
        </a:graphic>
      </p:graphicFrame>
      <p:sp>
        <p:nvSpPr>
          <p:cNvPr id="7" name="TextBox 6"/>
          <p:cNvSpPr txBox="1"/>
          <p:nvPr/>
        </p:nvSpPr>
        <p:spPr>
          <a:xfrm>
            <a:off x="2556009" y="2763568"/>
            <a:ext cx="4166763" cy="3323987"/>
          </a:xfrm>
          <a:prstGeom prst="rect">
            <a:avLst/>
          </a:prstGeom>
          <a:noFill/>
        </p:spPr>
        <p:txBody>
          <a:bodyPr wrap="square" rtlCol="0">
            <a:spAutoFit/>
          </a:bodyPr>
          <a:lstStyle/>
          <a:p>
            <a:pPr algn="ctr"/>
            <a:r>
              <a:rPr lang="en-US" sz="2400" dirty="0"/>
              <a:t>Contact: Kenneth J. Gerbino</a:t>
            </a:r>
          </a:p>
          <a:p>
            <a:pPr algn="ctr"/>
            <a:r>
              <a:rPr lang="en-US" sz="2400" dirty="0"/>
              <a:t>Titan Oil Recovery, Inc.</a:t>
            </a:r>
          </a:p>
          <a:p>
            <a:pPr algn="ctr"/>
            <a:r>
              <a:rPr lang="en-US" sz="2400" dirty="0"/>
              <a:t>9595 Wilshire Blvd., Suite 303</a:t>
            </a:r>
          </a:p>
          <a:p>
            <a:pPr algn="ctr"/>
            <a:r>
              <a:rPr lang="en-US" sz="2400" dirty="0"/>
              <a:t>Beverly Hills, California</a:t>
            </a:r>
          </a:p>
          <a:p>
            <a:pPr algn="ctr"/>
            <a:r>
              <a:rPr lang="en-US" sz="2400" dirty="0"/>
              <a:t>90212</a:t>
            </a:r>
          </a:p>
          <a:p>
            <a:pPr algn="ctr"/>
            <a:r>
              <a:rPr lang="en-US" sz="2400" dirty="0"/>
              <a:t>310 281 0015</a:t>
            </a:r>
          </a:p>
          <a:p>
            <a:pPr algn="ctr"/>
            <a:r>
              <a:rPr lang="en-US" sz="2400" dirty="0"/>
              <a:t>kgerbino@titanoilrecovery.com</a:t>
            </a:r>
          </a:p>
          <a:p>
            <a:pPr algn="ctr"/>
            <a:r>
              <a:rPr lang="en-US" sz="2400" dirty="0">
                <a:hlinkClick r:id="rId5"/>
              </a:rPr>
              <a:t>www.titanoilrecovery.com</a:t>
            </a:r>
            <a:endParaRPr lang="en-US" sz="2400" dirty="0"/>
          </a:p>
          <a:p>
            <a:pPr algn="ctr"/>
            <a:endParaRPr lang="en-US" dirty="0"/>
          </a:p>
        </p:txBody>
      </p:sp>
      <p:sp>
        <p:nvSpPr>
          <p:cNvPr id="2" name="Slide Number Placeholder 1">
            <a:extLst>
              <a:ext uri="{FF2B5EF4-FFF2-40B4-BE49-F238E27FC236}">
                <a16:creationId xmlns:a16="http://schemas.microsoft.com/office/drawing/2014/main" xmlns="" id="{61A5B8D6-8B2E-4AD6-89A9-D3C0DDD1C1FD}"/>
              </a:ext>
            </a:extLst>
          </p:cNvPr>
          <p:cNvSpPr>
            <a:spLocks noGrp="1"/>
          </p:cNvSpPr>
          <p:nvPr>
            <p:ph type="sldNum" sz="quarter" idx="12"/>
          </p:nvPr>
        </p:nvSpPr>
        <p:spPr/>
        <p:txBody>
          <a:bodyPr/>
          <a:lstStyle/>
          <a:p>
            <a:fld id="{12EAFA67-40AC-4F8A-846D-DFC0F52A35A9}" type="slidenum">
              <a:rPr lang="en-US" smtClean="0"/>
              <a:t>30</a:t>
            </a:fld>
            <a:endParaRPr lang="en-US" dirty="0"/>
          </a:p>
        </p:txBody>
      </p:sp>
    </p:spTree>
    <p:extLst>
      <p:ext uri="{BB962C8B-B14F-4D97-AF65-F5344CB8AC3E}">
        <p14:creationId xmlns:p14="http://schemas.microsoft.com/office/powerpoint/2010/main" val="3115479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2516" y="203093"/>
            <a:ext cx="8229600" cy="1258113"/>
          </a:xfrm>
        </p:spPr>
        <p:txBody>
          <a:bodyPr>
            <a:normAutofit fontScale="90000"/>
          </a:bodyPr>
          <a:lstStyle/>
          <a:p>
            <a:r>
              <a:rPr lang="en-US" dirty="0"/>
              <a:t>THE SOLUTION</a:t>
            </a:r>
            <a:r>
              <a:rPr lang="en-US" sz="5400" dirty="0"/>
              <a:t/>
            </a:r>
            <a:br>
              <a:rPr lang="en-US" sz="5400" dirty="0"/>
            </a:br>
            <a:r>
              <a:rPr lang="en-US" sz="3600" dirty="0">
                <a:solidFill>
                  <a:srgbClr val="00B050"/>
                </a:solidFill>
              </a:rPr>
              <a:t>Titan Oil Recovery – Organic Oil Recovery</a:t>
            </a:r>
          </a:p>
        </p:txBody>
      </p:sp>
      <p:sp>
        <p:nvSpPr>
          <p:cNvPr id="3" name="Content Placeholder 2"/>
          <p:cNvSpPr>
            <a:spLocks noGrp="1"/>
          </p:cNvSpPr>
          <p:nvPr>
            <p:ph idx="1"/>
          </p:nvPr>
        </p:nvSpPr>
        <p:spPr>
          <a:xfrm>
            <a:off x="228600" y="1524000"/>
            <a:ext cx="8686800" cy="4953000"/>
          </a:xfrm>
        </p:spPr>
        <p:txBody>
          <a:bodyPr/>
          <a:lstStyle/>
          <a:p>
            <a:r>
              <a:rPr lang="en-US" sz="2800" dirty="0"/>
              <a:t>We Free Trapped Oil Using the Sciences of Nature</a:t>
            </a:r>
          </a:p>
          <a:p>
            <a:endParaRPr lang="en-US" sz="2800" dirty="0"/>
          </a:p>
          <a:p>
            <a:endParaRPr lang="en-US" sz="2800" dirty="0"/>
          </a:p>
          <a:p>
            <a:endParaRPr lang="en-US" sz="2800" dirty="0"/>
          </a:p>
          <a:p>
            <a:endParaRPr lang="en-US" sz="2800" dirty="0"/>
          </a:p>
          <a:p>
            <a:endParaRPr lang="en-US" sz="2800" dirty="0"/>
          </a:p>
          <a:p>
            <a:endParaRPr lang="en-US" sz="2800" dirty="0"/>
          </a:p>
          <a:p>
            <a:pPr marL="0" indent="0">
              <a:buNone/>
            </a:pPr>
            <a:r>
              <a:rPr lang="en-US" sz="2800" dirty="0"/>
              <a:t>         Proven - Proprietary - Eco Friendly - Low Cost</a:t>
            </a:r>
          </a:p>
          <a:p>
            <a:pPr marL="0" indent="0">
              <a:buNone/>
            </a:pPr>
            <a:r>
              <a:rPr lang="en-US" sz="2200" dirty="0"/>
              <a:t>   Average Well Production Increases 92% as a Result of The Titan Process </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4600" y="2057400"/>
            <a:ext cx="3848100" cy="2886075"/>
          </a:xfrm>
          <a:prstGeom prst="rect">
            <a:avLst/>
          </a:prstGeom>
          <a:ln>
            <a:solidFill>
              <a:schemeClr val="tx1"/>
            </a:solidFill>
          </a:ln>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71800" y="4238937"/>
            <a:ext cx="838200" cy="704537"/>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09512" y="4026212"/>
            <a:ext cx="933888" cy="777207"/>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74684" y="3715983"/>
            <a:ext cx="1008316" cy="1045907"/>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89346" y="3340411"/>
            <a:ext cx="1109864" cy="1351318"/>
          </a:xfrm>
          <a:prstGeom prst="rect">
            <a:avLst/>
          </a:prstGeom>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762233" y="2761090"/>
            <a:ext cx="1244011" cy="1757385"/>
          </a:xfrm>
          <a:prstGeom prst="rect">
            <a:avLst/>
          </a:prstGeom>
        </p:spPr>
      </p:pic>
      <p:sp>
        <p:nvSpPr>
          <p:cNvPr id="4" name="Slide Number Placeholder 3">
            <a:extLst>
              <a:ext uri="{FF2B5EF4-FFF2-40B4-BE49-F238E27FC236}">
                <a16:creationId xmlns:a16="http://schemas.microsoft.com/office/drawing/2014/main" xmlns="" id="{0CF0CB4F-E015-4FD2-BEAB-AB860B280EFC}"/>
              </a:ext>
            </a:extLst>
          </p:cNvPr>
          <p:cNvSpPr>
            <a:spLocks noGrp="1"/>
          </p:cNvSpPr>
          <p:nvPr>
            <p:ph type="sldNum" sz="quarter" idx="12"/>
          </p:nvPr>
        </p:nvSpPr>
        <p:spPr/>
        <p:txBody>
          <a:bodyPr/>
          <a:lstStyle/>
          <a:p>
            <a:fld id="{12EAFA67-40AC-4F8A-846D-DFC0F52A35A9}" type="slidenum">
              <a:rPr lang="en-US" smtClean="0"/>
              <a:t>4</a:t>
            </a:fld>
            <a:endParaRPr lang="en-US" dirty="0"/>
          </a:p>
        </p:txBody>
      </p:sp>
    </p:spTree>
    <p:extLst>
      <p:ext uri="{BB962C8B-B14F-4D97-AF65-F5344CB8AC3E}">
        <p14:creationId xmlns:p14="http://schemas.microsoft.com/office/powerpoint/2010/main" val="17314434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4122" y="240506"/>
            <a:ext cx="7886700" cy="994172"/>
          </a:xfrm>
        </p:spPr>
        <p:txBody>
          <a:bodyPr>
            <a:noAutofit/>
          </a:bodyPr>
          <a:lstStyle/>
          <a:p>
            <a:pPr algn="ctr"/>
            <a:r>
              <a:rPr lang="en-US" sz="6000" dirty="0">
                <a:solidFill>
                  <a:schemeClr val="tx1">
                    <a:lumMod val="50000"/>
                    <a:lumOff val="50000"/>
                  </a:schemeClr>
                </a:solidFill>
              </a:rPr>
              <a:t>Global Results</a:t>
            </a:r>
          </a:p>
        </p:txBody>
      </p:sp>
      <p:sp>
        <p:nvSpPr>
          <p:cNvPr id="3" name="Content Placeholder 2"/>
          <p:cNvSpPr>
            <a:spLocks noGrp="1"/>
          </p:cNvSpPr>
          <p:nvPr>
            <p:ph idx="1"/>
          </p:nvPr>
        </p:nvSpPr>
        <p:spPr>
          <a:xfrm>
            <a:off x="1140619" y="1445544"/>
            <a:ext cx="8078932" cy="2345531"/>
          </a:xfrm>
        </p:spPr>
        <p:txBody>
          <a:bodyPr>
            <a:normAutofit/>
          </a:bodyPr>
          <a:lstStyle/>
          <a:p>
            <a:r>
              <a:rPr lang="en-US" sz="2800" dirty="0">
                <a:cs typeface="Arial" panose="020B0604020202020204" pitchFamily="34" charset="0"/>
              </a:rPr>
              <a:t>48 Oil Fields</a:t>
            </a:r>
          </a:p>
          <a:p>
            <a:r>
              <a:rPr lang="en-US" sz="2800" dirty="0">
                <a:cs typeface="Arial" panose="020B0604020202020204" pitchFamily="34" charset="0"/>
              </a:rPr>
              <a:t>300 Well Applications</a:t>
            </a:r>
          </a:p>
          <a:p>
            <a:r>
              <a:rPr lang="en-US" sz="2800" b="1" dirty="0">
                <a:cs typeface="Arial" panose="020B0604020202020204" pitchFamily="34" charset="0"/>
              </a:rPr>
              <a:t>Average Production Increase 92%</a:t>
            </a:r>
          </a:p>
          <a:p>
            <a:r>
              <a:rPr lang="en-US" sz="2800" dirty="0">
                <a:cs typeface="Arial" panose="020B0604020202020204" pitchFamily="34" charset="0"/>
              </a:rPr>
              <a:t>Offshore and On Shore</a:t>
            </a:r>
          </a:p>
          <a:p>
            <a:endParaRPr lang="en-US" dirty="0"/>
          </a:p>
        </p:txBody>
      </p:sp>
      <p:sp>
        <p:nvSpPr>
          <p:cNvPr id="6" name="AutoShape 2" descr="data:image/png;base64,iVBORw0KGgoAAAANSUhEUgAAAJkAAACeCAYAAAAhWagCAAAAAXNSR0IArs4c6QAAAAlwSFlzAAAOxAAADsQBlSsOGwAAABl0RVh0U29mdHdhcmUATWljcm9zb2Z0IE9mZmljZX/tNXEAAHXySURBVHhe7b3Xl+TZWS34ZZiMyEjvKivL+/ZWannTEkKCix1ggAdeWLzywANr3b+Bd3iFtWAxwzDDYnEZIaERSC0JJLVabaT21WW7TFal9xkZ7u69v3MifhEZlRGVlVXd3OmQoisz4xc/c84+n9mfOZnf/+8v1GrGV9UsXbZUNoufeqy6sWzlhSt2sHbVnp5ctRPHD9qJh0/b6MEpq6yv2sJ779mlty/buzdX7eLcpl1d2LCtwWkbOvEpyw2eskq5YhUrWy3bi/NmLVXFWcs9utKH9VXjSPhg3OOrhtM0nyjVk+p4zjARjeMwXD09u49ZrVY13Xfi1WOt12q5nzan7MH97bhW61jgOs3X6rHabs+FzzJWvJWppYq4vcZNVSs166mlrLcnayMDI3a8sGFnj/fbqXPHbOTElGWHBm19oWSpoQErTEzYWLnP5mtbNgiA5oYOWrZ/FODK4OI9gCrmDOfqAX73Z/I6ztOH5AB/9uaZ72KB7UBZ58dpc6U2X2o5iuDp4nZ2nAhzmko1vgikYH53ucdwaKanZxuAyOLINICAL5UBOZysFyc4MNiP95gVt2/Zu+9ct9W3LttqpWTLi4tWXlyz9HbaitWcbddylh0csEp+AKfotSqBhYv3pHgb+B9/5r0IdZ0H7n+FI1qlQieJxHFplX5djUNYzMlj20186/Ux1Xt8NX9xN0HLz3h0xq/EH/HGlXv4rlaskE1ZqrJmb1+8aN+7fcE21pZsbXPNtqolqMISVF8F0i5nGQArVRgyKwxbMV+2fM+UFQZHIHo5ajWoScl8gW0PC3WPA/EBf03DuedZvPubb71W60C3uZ+2d9eFANhx6l0eM36UsSqkWA+xBpVJiYN3Gv/ZLq7a2xdesVvX3rDFzQ1Lw6bKUKvCvrIU5FzFbHUbdtfapmVzRUvl5q3cv2HD2YNW6J/GsVmDuQCrDKetYo3i+60D35MQvXcaWdoALgUB0zCYrTbI3c9K999oe4+0TXiK8C/tLd0b1ymftY24/sDvuftH7nBkAolBNt3xCwSTjCcJM6hKTSWNyCr/a/NLi3b1xjXbXl+2XDpjhXzBhocHrTBUsG0gZ3l+3UrlLYMuhXpct40Kfu/ps+3NVZwGDkSGapNnrRnxxV9kIz7IFb5vA9t6ov8f6f2OY7ib+PPPMpp0iQr5lAIBwVGEJ1hKF6ycythwvgfe5RE7fuKEDY0P2fpW1W5cmbOZSzdtffaWVWpFS6d7YZsRrGnAyqWiyyBXl3r9LwGwjqP+X+IACZlOMqujxudJOoEMGlB6Dwa6G0wUOcRdr2VyQ5btG4dkmrH+0ZwdOX7aDh06bPlC1jKbW7ZVytg2PNFiZdG2lsuQaimr5eAA4Hv8fgXSTpeHSkyl8NkOt7rTI370+X0dgU4g6wiwiK9OIAOi6tiSBvAzU2HmQV+MTT9sWUB+eKTHBvIj1gsjHs4o7DOzLNRqPtdrvYODVoTNVrF+6x+npJu2dG9GPFkN50uBv+jBW5aKzt+4+3bP0XrLHb2yfZyJ9tcKqjHaYS1PQHMgCuwordvOTyfR0WnS689JQdDh1UljUKZ0AlEne6t+C7udiJ+RK6u5MAsaDqCAqiOxBRJ18tAjNgJpNmAzgB28SqhFHki7LQUvs6dcs3JP3ioDh2x44hEcf9L6hkdh7G+BhCU/Rku4AmcCgJN/CWI2+Wo3sLvc8wMxnu9wfedpaVK4+ndnpP6fHYTozgftAA6dthNhy6XaGWQdubOuAdQRzRiU3e5ZRnikMBonk2eEm6jAeM9k8zYwPmq9pVXbNniPAF8mmwZ4aHfhmMAA9/eP2MTEcRvqH7cKAFvmQNCfkAaGnUYJ2BCUne78Q/a5rwRKuTqT3klS7OkJErbrLt9/kJJ9T4/R5kuQZIm/hlVMcFYgrUpgZtNUnrTj0z2WzmUg4PCuQPplgCLYWmm88zD6c7DDUhVMQy/DUhUr0ZvkiSjNuPjqjOx+3fqDPU8PntOHZydBsV8Sth2AWsM43YBsv+5nv0Y4kLHhdFxMMNRrZOqdf4BtBcgw1EQDHr8jRACFCUkGiVWF3UWfYWt1yRZvvQ/Cds16h8YsMzRsPekoRumxBgJuv+76QZ6HizAIGU6wbNgPlFXuZEz5QvgwvZpBpvHDDTKYjZVbpe4D2LIgVjOptAjZHCDWB8lFlrUKAKZolyGYfnvrTUi5CRuYOmGTA0OWAmlbIxJTfNOWgQSoEHiRuIwGNa/ZCPLuZJQ5wx/gkIVrV0X2hXu+T7fTWQLReepsk92n22t72iaCnJOXIM39Mxr+rS+tXGfXZR9C5WXwvyx+K0AVjkNKZTbA4mYY74RUw/HZdAVk7BzojUEbHebRcBBqVJvOfvcAZBIAAGRcZZquxIB9EGz+3U/Gh0tC3P393/9v7Ixo1UiKJaSrtBo9QjqYAFB8K/qesoFCwQ4cmDRb3LJsvg9pQZBomTScAbPpySH7+HNP2MFjT9ilm+s2u7IOoBLDJHdh2UESeIioYdPElStAUxVJ0n80kfcfCvfxCk3z50KlWZIFyod8lgfKSUNA3cHoT8HGKvT3KbS0vA0nIJ+zdAEg64WkAxF79sRR++Knn7aJw2es9vK7tvIOSNothEYreWVmWBoAU85P8NSa3PXWPKX7OAgfnfr+joAiSMHGaFKXCd6EAd4oVegcMi+M8ieVBhUBzxK60XqzOctlIckyBcQrc2D9s5bPD1k/QHhgvNeeengMX1y1q9fW7dbcmpVKebgK/XAoCF7YcTwvPFfGAVy2hTdtwQBEXlevZLwzMohdSLsgFxsDmuC06n+Miyrxh1aScgeH2uY8e0rRaTPVO5mR/Trz/cRV0DwaqBBIrGNMHBbJ2GAlRTscIBD1QK3JUCRTLyjRYPjzZ7AUloa3mYY0S5WZwdGHzwbwWb94s/5c1Z48PWqTQ1U7f3DRLry/Zlevr9nsIng25J5RhdIUkz3G/DWRv7wQb5B/g0eh1cC/41+6tHWV7t/p/PKHS76cRE38JZiHyYn1KU2o67Z2PlV78x10BYWOVkA7D5yT0/GLnYdjH4/YkZdG5y6+NC7J0eCcKguj5dUyxvFr4sMQRuqDNMsgRJCqbJqV1ixPI7+3ZvlUCXxZzfoAxhSC6qemJ+3gxJg9+XDJ3rnwvv38rfftxu11W95AvBNgq6QAyiouTzDVED2gZCOwCTwh3NliqW7dBB5G0QN+Tqfjw/PqFvYfnjve450kNJ7O0CX+d4KsDepIRaRhl+Vhh/X1QRopM4i8fhGrumjZzLb1prehQiHlYLuRquC/Q4WU5TJV6zs3bqcPD9nlq6v20zcv27XZDeSi1UD29oGrzQJsUsjAFfg3Mr8SvZREAHPiYVwYdwq97HEA7+FrqV1DK762u5J293APD+KrnKNkyGqH5L/DTXQEGWNlNUgugqwXkowGv6HYpMIgONSnakMAunwfeLQspAyOkz8BoIj8ACYGkCo0CDU60tdn48O99talGXv3yrzdWli19W2cD/KwBtuuWut1KQXJRoBR1Eq3ynrzFHHZah82rqjDDHe54B8ETu7pGq2CrFthtitP5vQDpIlARhIVBC1WbQUcGBQkPoVBX8tDPVYs19sHn4AELMNQ0Rgk8AoC0db6GrBRsZNHx21qfMAOjvba+Su37fZSxebXN215bQNqtACqoz8Y+7RRgmSjPYjrSnXSeZBavbvxEplaD2wHBafYazgPz9lG75GUTr5IuyRJU/9KNwqz8/3uJFr5rDsrj1rP1JnE7Xztbo6oyl5vPGu30nl3SRbzgECm8lVBSmx5ExkVMMPS2xkEzrNWKCNmifyfDNK4MwAFZQ6MtRBKgjSCOqRnmkauWbWcs3XkolHlPvfs43bu7Drstav23qUbNr+I7NpSzVaQbLu6WUUtAcDM1HCkehNgyuSobnuQWvzbHl6Bkd7DN+/4lRZXYT9P/aE8V7fASt78ztkKYsLng5KD2spz9CulkpWRbs1/e5ClkYaxDhMeBzgVQVGQlrTgCnSbiiVxNajONPi0weyora+t2vLqshX6ajY6MmyPP3TSxgZzNr+wYCtrVZuZ77EboD0WEFVYL1VsG9el9FRZqK4iH/SDe7VIMkpHxno7vro4pOM5JDRbXdv9OnFXV9/TQTtAVg/vKCffVSTtK9lmAE0VBn8lg9yybBHvTStn13HhbSsjk7FCe0xeAQpNlKjY8BZZr6dqgoF+ALFqy0tLtrGxYSNj43by9EOWLcyAwL1o/alNe+jYoG1DAs4sbsojXd3qQWp3HtfOO6/Swkbs6cn3+qWochPf9yf11/4ozjvfXGuu2F4ky14ffa/fQ1iJKTkSRhoihX1k4WHolHTonxN8aRSUpJlPBqqiCsqimkKFON6UWPVUHhGuNNBdcUZEpOgIUKcDhEPIpk3juMWlZZuZuW0FBNRHxibs5MmaLfTP2iYybcuQlMN9eZseydrSegVAS0MCFm1xtWKbUNGg6nRPIol5rRClcIPNp93JZzxRKC72eCx/D1NTt3d4soCQwPXUiUVPu0iML36WmeRwonujhalDdotc7AV+Ow3FmHDkV/NFvLfXg5OAAJkbcw0D1tN6KJB6oK4QF5KCYoiJxSIsdRM/isFnGnaqzPAnfgZLm9ZEq+apodQgDTUw5BUlgnhuqM7hMQXUb926ZWsrCzY6OmaPnDtua9MTduXKFZudnQeQyjY6VbATMPy3tku2tLhhc6spqNKcLa1t2Sochk2W5UFy1qC4q8jy5T0SyCSGAwQcEMHI57U9U5dC0Y3qKA0ofV2ShwlQLlwUm34+joXPqz+L/+Rksrc5CO+d9P2esJCEgq7G+4kYT4C7/reIvl2vxkX1IEHW6dFDbruAJzgpWUe2l4Ajr+3urSROSG9vrx08eNBWV1cR54SHubyE0NSAnTt3Vn+fuT2rz+h15UGZTKMPx5HD8GAB6JX1gs1Bnd5ewPc2zFY24TRsbKFcryjuTbEr3GNVah9vqHLiogpPmTai7EfmzIVn8rkJnpxUvv9eoWcrcEWJpvo+H7UwT+4VJoqX9wlg7aamGRotQPHH+dC9unLTKLUILLYv4M+xMYk0zD08GGmFDDJsR0ZGbGUlZXNz826njYza2BjSvpHpMTs3B6k2Zxubm1KNWUi3Qi5lx9AW4fTRSSuB+F1Did4teKdXZ+ZsDip4o1iGhANtsrWNz73uUzAhJcJCXABHtiZTw5vmJeS1RdUpMDmgQmhfwKJUb7w8x6s5bJWQhncz5R2Ei8M8cVC74x+cgOr6yTqCzPV+XCAUBZRecWDJ8HPi6GHe/RJi+hCBRhVVQBrR2BgcguVle//9qwBUxsbHJ+zQ9EEbBKAWFpdsfn7BVtdWVPdZ6CvZ0EAZMftepCAhsgCfYHIMlVMIxleQ+bFOlbqEMNZ60eaX121xZdM2oHJLYI/LkGJVkrtpxF0FumiSBmkVU8UZR0XBjPSjpBuGi2GtJMMvM8AlmQONNpqP2f14uSnyX+u107tk+nV4Bq54Vi/V163MDaczqCGoivg5HzuDvDIStvEladdBbXi2qZ+TEm10dETnWUca980b161YLNqJk6dsCmpyfAJVUwDbpUsXbWH+to5ZWJpHNm4Wajdn/QBpHyIKg/g3A3VZG+qxrdE8gJWD09APp6GEXh5VcHBlOBz4LpyIle2qlZHdq7uIDoS0KoDC3wWdKKpjID8iUlH+ugHhz8H/BJutBWSt7Q5aM0r53aRR3zSOSbkZL584fzd5/51h6Tl98RXNTj2XG9RNJHTn8zWO6CDJAsMuxyDegK7mgxs8T7eBG4bw3dxA8liCrb+/YCdPnUTuWr+8z2vX37fJ7QM2MjpsB6enkOWRs9s3R+z969dgky2A5M1aDpxbjRKqiDgEJFsmveXle1gAvbDlJvp6bWpiQE5BBZ7v6uoa+Lh1m1up2DKSK1fhRBRRr7ABshkaFp4tJCwcGq0uBPtNXY9YzhfULDN90d0o4bY2P/IepFjS37jj+FFCJuz+pObc65jv9r3ANdzzqTuqSydWPSNC/QsUzG54/Pd8B8lVSlMbBnpfARXrRw9Lcl27ccPOnz+PAuMRO3z4kI2Nj9lwv1Me16/fsBszN2x9eQ08XdHKsOGquT7r7WeMFYBg5TrDXGUUH5c3VVnVm88jrJW1A7D5qgiPbSPKsL4FgG3xXyT9rmzb7Xk0+VuAWt4s2iaetwTymZ4uEE0/Wt53hmYCpRal+h4GoSkUFCVImxM1SSlp48RBrf5WXQXt4Ybu41c6gkwqI8QLnQagcSwZWveu9uv+nMfy81Ntjo6NiA65cvWazd6Gilxft4NI/56C6jx8eAIRgwHUFPTbjRs3AQ7aapu2hbZWvRVIsw3PLO+FOqUaZWB9o7gFabWt3/vw9wJK/IYG8jYOsG0hK6SCUr9abRge6oRtbmxDwsF7XVyx67eXEYVA5shWCa0ZmIKHZjIyE+KsRpV6FyORCJpKlSrtfaeXngRZNPx3s8n26HLcxY3f/aGocGvWxQ0T311+WvpsxZnCREDMiOPy1gNuu0inyHj2wLW+k7QXwj11s9olnhmnpNDkNWFsjyMikIbKIpBu3bptF1F+V9xctunpQwDIkJ09c8oOTE3aTdAdN/H5KoBIybOxtg7phbAX1GtlGGY+6JJyhXQL4hOldVsBu9bXm7Y+SL9cL4L9VIuY6F4WNCPTJDsKiZgZBk14EOGuLbt2e9VuzDL5smgzC8j4nYcXC46uJwN+jqqUtivPIUMiZojSpHAm2IeF/+VYUcK6bevhN3d+arQD6+ALI1YnjN1g4eGy3eRc+DF7YUxaIwd+1iR826QntUH3jvPolsJ9hbmnwVGHpg9OBJcfW2U7gp4SiFZkU6BwJAXGP0WWX10UaRzTS/MSuh0GaELadUN1RB7Tb8gtXH5vDDHOPoBloNBn16E+r169Ac9xzY4dOw5nYRQRg347PTAA4E1Bzc2D9liwW7OztgGyFoEwqD1kgCBZslQC6ACgHBwFnnsTxv/29rIclgF8f3h42GqFNECIGC0AmsKiYvHM5PiwHT00bGWAivTILfBz76Cr0fuzyzh3jy2g4cwC7merAn2LTJQeEtYqBuZqIc6ICF88HG9xdxxrqT565pTXAJ5AxoOiU8FffcKi9iDp7aE+d7z0INHfcvu8C0efX25GjBcvJ7HAmHEi67WOksYPbqm3Ii+R2dIAWZtvtzthuAlKGEqICmsyOTRM/+nYw6G7a7Q7KkpaUhxHjx61oaEhRQRmZmbAgxXtyJEjoDrGRYEwXEUvc2LigE0cOGDXrl1HlGBBS93vG+GplVXbSK9LOmbhCGRZaoVxWl5esduQhqRkhnGNIQAug/y5TQz0WmnT+hHgzyFfrg823amTQ3bi9BnbwDhsIag/d2PTLly7be/dvGUzANsqsLaN4poKnQdogB7kyVVSoEsQKoN7otQpagPZuMqAd+K4QY24xG2ySAgkMSUEp4+UqJeEithzhEkgbtY1XcdEd9PddwcyV6nifzhZCDUR5Q3+bO8g6vRNSgRKFV4/i2RJAor/0q5aQpCdEQG+tmFrDQJk7uWajSNMRcAt4pjFhUVbWV3RqqM0q6CvlRwCGu2Iw5L34zV4Di4evkkK9+A6bLtAAUMCuABnoi8PWw7nzaONaa6vgObN/Tb18JCdOzNkc8uHoFaXYcOt2+UbC3bt5jIiE1to2YBsYtVJsGTBY8FSncpVcwpI/4fWcKC4o+WZLYkRUvQFrJx4O34U48yJY1wv3/2rHbHXBYC6uVBHw192AO0ttd7kanOZrFx7/MzU6ftZ1cxrSPVopXu0gdKMISkCzENSW3IKGAftB/UxALDl+/oh2YZgk+UBtn5bA21B3m1jY93WYK8JUKx+B7j45nnzkFKaYjzrFpyELUg9CpsspNgmyv82QIXQkUil0N40vYJrDcP52Lb+wQzsu154rAWbGjtkj56owWHYgA23ZNdmlgS6uaWSALcJdVsGjdIDqkU2LlWmpBrrF7iYCDpOi6svt3tpt7h9V+V4yB7jmxKv1abuZtrbH9OEs30CGK+UUctsIj+aYuLAwkrhz3gIuv56qferTzSzJPnAvrJcD8vE1cPv3SBt9/gRYEmbjwY9JRqlF0E2Cxvs6tWrUndHjhyF7cWMXNhhyH/rxXFTU1OiHYrbWzYPm41ScGOjqJgp1W4FToEz9SApYKMRxPkcng1/34bHura6CUBvoMlfDp/l8Rmk4ja+v7lgqTlEHmCrjgzD2+UCAIAOT/J9yJ5AW/p5ZGLeghq9DhvuKkB3Exzd0voGQl+kbGjTUsoBWOyWhMVLW7Buk3JyCD6oWs0Tkjh9ncdUrD0IrsQcJce7yYEQDoiLO4M42mNCQTtJGE7ufv4dX82WpER5kCYElu7B7yNIuqSNEJC794WlbyZvPkoyqjOl+QD8VJtUX67C8pBmM3bz5k3kq62AazsqEFL1LSMsRVCS7D165DCC7QcRetqCo7CImOkcAAR/k94e/udqE30/WMBMbg0Zull0lqR0Y91oDRNO3m0dgF1fSwF4OC/ug12NighjEaS0+ZiSzjSmQwcLCOz325PVgyCQ1+3K9Xm7eHXOrkKdLioSQWoEixblhbLP6DxIcvM5mSXDMkE6YJB8Ltd83OuTtxf92MXExAtR2HbrwrYBW0d1KeOTIpqCmw/O/yni7A+moBPTruutleLN76O8TYxHBJcvsoYKpeQ5AGOfoCNwCLIrl68gUjCqDNwRvEltrEOCrCInjblxvVClhw5Nw1EYh822iiD9CvixDalTEbAAM7Ne+wcLSDVHT1yAik5PKosCGeU5hbZ4AFSNdtwKvguwSLqz1VYeQBtYgoeasyF8JweQD8OZePLkqJ07OoGsEahV7OZy4eJN1KfO2TzqHLagwivg+RhlcIeAKpH/Uh5gTEOOn6/AZkeya6hJUXUxPzKLmq+xA5pdnKYjyCS59DThbFKV/hbQ1BPWQZZ8dQv8LtZTy3lDD9oA8ijpYuoQHYPh4REAZQMSbQZxznklQY4jQsAIAsFIVbm8vGhpeJakLmjHHZw6iPeU23mwxcoAzRzokI3iunvQiHFqI43QLbzMXmzs74f7oAquIPcug3YMLF6OOWllhKmKSF9aX0XMFGVbeUQj+vJoe4p9D/r6QJkM9dnRAwPIBB4A/zZlN+dW7OqtJbuCrYRmEHHY3CY3yWouJp6zUxwn3W2zYPm3H74OE+/ax82k4EPs0Br1E7copNZTdwNs58mS+JA8Bs6VzsKiNK6khvEtHQ3OJ82sBLrQdMeZmIjVLMnillm4RxfqeiV+3A1YXa2wFslWl53Bfsjl2EqBXiCl2ryyN26gXXwembZjY2PwUMfUOGZ9YxO2FjI0FuZU7kcQDkJqUaVmIXkmJoaR/XEbUm4dEnDVMvQ0ATICrYTg+jakTBUxzBQ81l5wiLlCD1QspByC/RmAip4kP6+UcKywgdQjUBtFhD378J9+3E8ettzQQBZ83zDS0EfsifVDCJWtQJ2ixT0q76/d2pRKLUFl95CndIoMoxxJXhcCdBBoXrsZEw4KYkgVRmFaog2dghT2/QdapkvTL/0VKJPGFLYXfnHGIvwasPM6TYyWuJnE584F4qYBMhqhVVHMdAA8I4MrqQcZqBluGMFBZuU3yMdIEPYwKVChpxBMjtdkMUon0dpJNAc0tTMyk1kN0XbLwVaiKiRoKL3WkLmxiiKWDGymEWR8jI5gXwJ4jJRc9E7nNtGJCMNRADVBYnYSEz8+UkDmBngytMy6NTOPhn/oh4shQe4tCGpIF2aeZJjEyUmmgV6ExOPS9P2lysxng9RT00DWR0DqVQHKEh2ODfJ03r0yA4cijSqufoD9kZMj9vDRMVtaKdnbl5bsjffm7PL1FVtAEQ4sM7fZRH3gf8qUISaY7ev95ESQS0YE453tVIPiEekrspd94xwgIQ+lgQN1Qw/CMgiHnRByYRRy9dviz0HGVmK7vOryqK0U6oSY3c58/z8j6GJSJCkPqsQ1VkqBdCVnxjf/xs+GYa8VAMRIhZDqWMT+UWuwi/K94MMKI3by+CjoicOQjAtQo3M417JVEVjnOBfJuUKdlim1ALAMQJDmjiyYRPxZniFKoeUcbUNCptCegalEGTgYTMTMwD7MZrfwb4+tIdSVR1PnHGK3BXBxH39iEmnp43Z7dt0uXlmw91AUfQUe6lqRWbv9ADkAxwpqOQi4Bnm/OHGxlSrtRGomhgSVjsUtjRx1FRYJ0baUNxnCYZC2CvG1SdFuJWm70TwdbDKnMHwbvbByYlXG/cfJnq+wo+9ZGPWBAUgucGYEEaUaQUXPkx5otM3opfLvAiRohx5kcOQRRB8EPZFDQH1sDPHMLJDTC8CA96rRFsPkgv1yu020DyQchqxKdamWWZRmQS1JS7Bmgq1SaWnhu9AGZbR6yLICvw+ZIfhOBYDNpBfQ7HkQ1Ah6ijw0bo+dPICQ2TqKoufstfMzduHGmi0jU6SEGlhSIYyjqluSHBYKI5YjenWXhwEp3AJVw/sLtQ4uQ9xGq7+jiZOYhR1UhXuFHcRUa3+yOx2eVKdO0tzh9eGRbj7Z7n3WG/Dhd9pLNP7phdY9SBxD2oIcG0FGDo78IauuqiXYWZAs6FmKCneQt1Au/YzfIvVoPb+J70HZFAEUhtqU9uPktCZQBKqbH6pdpaSgoxQYfanYQLZqwzN57qwE83YMOLUtIRukXFtRo+d+OAuT4N8mJo6hMPqAvXlhxt68OIPowgrI3i3cA+8bUjJmdWjnPw9ZNWbGtzWqojsmOUDaa+wBzHvR9fk/lUB2Y9J3IwcAsqR943Yi2X0vnhArw4o3GZUsiXO7TMYjl6aIQy0ZSGL/LN6bblEi2MNR/M/+3Xjzw7XaaNE+iyBr9Xz5bYJNO6UE3i/+Gz8bRLSgD4DjA2XwnBUUqBRryGjEpG8gRlkDxzZUQKo3AFmCk1GCCixBLZZZjAxVRPVZQxIluspIFZGV0PhAndKWJf/G8kLSISxyIcgo4YRHeKhcBBmQujUcS2DPwuudB7WSBYj6IVFHh/rtc89O2yNnxqFCF+2Vt27apWswAza3tf1QCvFSApjBeWU4Q03yTD5FzTlw9Wq1REZk5ESdXdBk+qC3SK7dsuk44zF+sYtkkhx1slWGrXucjP5z1fKLccdXV6vxVMHKDCI36cB0g/17PUbBcKgM/ksCloBKvpoWVoLRjtKPzyIQEgD0rKniWFQMZ6cX9s8CbLI3/uVbNgSDfwiZH5kDE5afmLRh0CdABwLwyPDAWKGFm5UgwdiuvkbJEbYYyhJgchM5cQyWOwh6eD3MbpYFMxhnqtIqgLtVQohrG1JTAEWYDPHTcmUbQBtAAxtwb49P2bnTB+zK+7P2KsD21pUNZamoagupS5yYapCgfBZttkDQBcBU0cukynEIDkIEXR1AdaDtbWY6Gv6CFQaEIRkV0rIGQDn+QTVEIKkY04VyHewfoPak+iPnFUNPlMKSxCEOGusLksOWlHgKp+H+Wb8JBgLPBmMeEibdj9K806fsKsC2+JMfw5BHeAmSJQNubvDwYSscPmI2Oo4ag2HL4W9MI68BsPLUqboZryQ1BGlXxonL4tewGOAJ1zKQGgBAGanj5Qx7hiD5EtfJYWzTSE/KwQ40dD8iQJfWaFdugjqB1EOkg/1FnnoIDsrhcXvictFeffMSwHbTllg8w3w3ZINkybmxiyFS1X1eyb+5XFPFVbS/qdGCd9kRVrvNcfisMxkrTcfCXhbOkpbAN+UzBw3uvrkbjvGvRBnHo+Md3p8DoiTi/ZKaIODoSVIFEXT8u26uxeyIalZhK618Zwpl0zCLgvwhkDd0/Jg9+uUv2ruXL1lm9gakOvLS1ldsFfUIS9yCEdeCN2H5AyCGIen6xqasp39MW2tnwNGVEa7apPeGCa9w0iu4H6jWGuw68iNMQSegwRYDXLhnqMg8fqdUY+0Cp6AMW7GE52L6eKWCGCp4tzHQMhOjBdEuxw/32Ym3R+3lt2/a5dsbCIFB6cIWVcIkgMvnkhbSREaHJdhjspsovfdnBptjl25I4QKsGg8ZF7LNnJD1iQkBdN4AvCOpTmZ2UnXKQ6n/FM5FV9jBdL/UZgSHjG8AhCCi8c6Exgg0eozRBqMq9HXgGb1hzeAOWaLn5X0ewmFrBa4Wemn4lPQSv4Nzjz/3jI288jOb+/d5y9U2rQ+UQ17nRPuG1UUrreB9/aotv561udyAbYMG6RsBXXLsoA08dNbyR45hV71+qFMWK6PfGyY6gwtkwZNlkVJEeyyL3rwpSJ8K7Vm2p6e6hLSjVskjVIXQgaqtaMPxeTMAJDPWMmghcRjx0smxM9g/ftp+/LMr9vN3r9ssCOUS8tpq5DUh3ZThzKRUxWyDJ6qZ9Pl3cj2pmtoJhTYOQsRmcGZckoU/espOcHVD2CFF7oUuMTv0YAKULBm9JnXYxJrAjHGiVD7HFScgehoKOZgAv/3zV1qMz6QnSaBFb5JeJIFGCRbpCqpQgsylM1QIJBujA5TU9HIYTlIvNoUzaLZCpfAZZCZwrUHFQaJkUX9w6AtftCUUuaSuYKMMnK9C2wefs7qeLRt6qSIZfoI0NYS50nNXbeXyz23urZct/8STNvXcF2wAnuIajDfgxyUYkzGQeczs3OoGognoYJkCrVHAB31QyymkMHFhFJFdUoIq5MLpZcVW3qMBfHZ6oikArRfAO3ty0CZGTtrJI3n70atX1MN3rYSCG/B/ZeTVkVvzmDRf/syEg9LChYFg9rejKuiFthF29WC6PiMt3fXLXewIsHgiEZ74Hx80LVLQV0BUqF2f/h4OjIa8gwe5YJBaVJG8t5gSpJoBzMIm2HvyZJR4JdhEpAwyAFkeExJjjjnYOEx4zHGfAqcIPU4d7pE+D0E59vjDduhTn7SZW1CbJaoxSHYuNkoTSnQSwvgbAdiPDygfSnRIrs/a0vyPrWe5x05+5Zdt+MBB29LeVEiYLMLAR+oRFyboMtwzv5/z+2NtK/dNCJ4xF4jGmnQHnrdIL5YbjeKaygLJlrDrchrp67326WdOIhtk3F58+ZL95PX3bQZpTqkMMkdUgUVwUUyHSEB80t0AtNt8tQi3LkAmXMtwFYejUFIo55ckpYfpleQednJl45bjg3klK9H5M+8lZrpyQmJSIiUa04EIQtZe0qZhpizttiU8B7/H4/sQ89R5YFTLAqCkjjn6/HtowpeFDTT5qefs5k9/aMUL71iBzLlCOXCU2BIBP1UQSmK6NQPnBFkGIbkBLMZBVD4tv/iizSFYfvg3fsUyKJgB0tBkENJqG3UGodROzgLuER0+lGKkHpcofmE1Vx9in7IatWCQLoT8Nv7MmGkFHiOdiB7GW/FzFgvmzFEkWQ6es4nJvH3/1avI4l3DdQaxGPpwGtJWbDJIbSZRtnPynGZo+nu7w1oppZ0gazm3Q4wveiBO0il9WTEyX0U+ET4ZHtVvkzp8H/FGKRVVJMHBFR6B5wUh/rcoAQgmenckLvv7e2yTmbUAHdWHzoVFxOqmNEhYZsV6kQUmQVXlgJB6z+MZ8fvAuYdsGmpzBlm5PRsLaNDs5kG0QNNadWyxBWoCSYnkE7mlYx6URhYE78orP7Gxp85Z/yE4BLC/2FKLXjyD7iUkS1Z5T0wNp8FOmg2SuAQjngF8BvxZPR8XOs0D2lc0tAkV9/8D1YngPHPSxsbT9tnnTtgIimN+8NJFe+siSgnVicEzSCh9lenRpZBohWI70aKSuPiKZW3RQKeNIPaYF2amhaL2fjwnwhFPkR5TfZxDk2fiir1uh+2nXEvmkQn+wV6I9xapigg+zxKh3nObRVv4IDefmRPbsGv4bJQKRagphplo/Jfxd35GIKqIiLwSQ0TMF9Cjcz8C2F2Dw3b4M5+xxZdfse3XXrS+8My0U+k4sicbFygNe5KjHDekREIFop8HQFxcmrV5SLQhOAOZ6aMwzDFslJZbDDUBaChiqSj3n93CoWpxT2UG2uEs8LljAqcoF0liZorQO3USmP7CNsriaWOxmh4lLbDteu3pc1OqTxgevGgv/uwaIgugS7A7szpj0n1QyMkFC18EfjSC6nOvwW+RbJz28Ld6FsadBQxP7qkgzlq4+x5PoNUT1ivBx7CEmvhSojm+ml4u9+7fK7lYIvDiwLe7KqUag9ipVNHJWtwcQ0qkOijRKBVyiAVS7flz+tJze5PmA/7GDAs8d+7YKTv4hS/ZlUsXLINeayRbqTZ9v2LuwU0GntQqpQqzN2AHhgGiil3/+c+t+NPXbPJXD1l5CN4kvMsqevOWYDuCwIcTgPMB2YwmRMnc8KhDljAWgfcjcT5TAgLXYw1GSVGHqgqWe5FsOYw+IXQiTh1CdVffOSywjH3/pavI8kB5YHZAQqPGGtVQmtdWdWqQu5vPjjaZA8bL8kkCutMRjHsXV/5/STqnA3av1uvuxu7mqCTAkuGh5Dna5qDjfml/xXI5HkNHgdMTVatYcT0i3Pw48FRdPIrzQK+wt2CHPvNpm331FVv9wQuGELpsV5fjzrZ5cpA3Y+GgE7oiDvB7HsBc/uF/2PBjj9rgIw9bBYQvcn8ANkiXItQ5Mi7oTVbKcGbcLnEvMtSHKhqDe6oAZIwa4Oa1XzwSOhSXZEYuU68oncX2IwTGPrxsq3poos+++pmHlNv2g59eVtv7CrqQq6ClY93l7oIjCqGOWRiyQQigwJg7iRdtMf9X1IWY9CA9Za89mFcyFBTtMl65nWRr3JFLJWe5g5SGmvHAduy26AmAKj8jKCjRmB7DMBHfNAnIxIMUrTEkMHXADnzh87bx5pu2NXsTnhtpHQ9HcRcpEBsuCRN2UhoTzWMgVECFgAb57vdsED1AsnACtPUQeTLsgZBHZ6JNFLJkagjSp50LbHREcpEikJUhwZTr5uEwpg5lSKtoQOAoQDqnyAPC9ioyfEVTAM87MZCyL37sCFo+9Nl3X7xm56/Tgegof7qe4IyrP1+t8eX1zEEDy8TyEAuP8W0F3XNSkpy+S5vNWy3RDXZNEJRMkont+rb2fiDBRYzTAtJtBD2tgmm8Oag0jl24sI077B1Jq4a6Z12pXmwLKlPA5VEsuibWNEaJzIkSFuHU04/Z8tNP2u1v37RB7uKC73OD7W2mZJNspYRUKjXB16jY5tYYPVCNq6+9aouf/oRNPDdGVCvK0AuJxgqpLDZMywB0G1troGFA0ZS2dd/ULpKXuEFu6EHHAZOK+CekGfv74n+kRCrYgINqcBsUCe3FAmzJIWy4pg1Lca8D2OzjsTOTSiO6dAN2KagNEevB9E7OiGLUwSxqO1MRS+Ffhs3cQNeduoD3Fc4Ivtsd4muC+K+gs6FvFkFNQYOUB2HA8FCuxZmOzXM6sRf1NusL9ylK0fRcrU6Ag0NyysUqB0rPFgo88Esv03hkzAdAklTW8Vzl/Jneqi88DY+85mgIc+ApubkQ2Z4h5EsBgZmJKZv6yhdt4crbojRQaixgBjJD16gwcyU8AbMrfHx60PW7ZluIEFz77gs2cOKE5aYOaRG71oC9BaN9AAHxfCEjyoUOCtVllNjRgyYBS06N3jFNHHGFuOIW1G2x6Dl0gRhQ+hIr6LPwUBlpKABowwOgUGrc2MOjIXTi6iaI7FFNcrhvD0O1TEhDi9RBJm8oeINhgnyZuwiIPS7iw3i4wScyIFI/yjFISMO2CH9Af5TFJHuCP8mnw8CxgJfSKGMLaIZ3axZpMShf4z33I7g8jNSZgQKYc6g5ggpxb30mr5CJgHWJF9qHUJpjEqRBMSFZGOf0QMefeMaO/eZv2aX/6/+0zfevWX8PNqCFBMGVXO4LuE4txPnRcOJivci0WHrxxzb3+KN2+Gu/AFYeniK8yDRcRCUbgk5h5bpqQgPfp4oq8nhk/sPfc9yeiJqFUh0g499Zw7ANtcvkzBLCCySlV9DVUjl0KFIewLF5RBbOnpxC2tAMpBmiFD2Iwe7DSyMWwRH3mPS15pJAtAXdah3nMTyP2vPBfXBk9NMmE/IDPB+cWbZzGBjIFuNOiUx33Osp2X3nzQuz9q0f/NzefA9VRBvY0wkAGuxH9yB08ZmeRGD5EPpcHBrH70jZRpvQAop481lIc6kIAIXCRwvTf/dMUxKl/DvGYHDMjj7/NUiRgl3+x3+02fNvWx8MdtpIYKLkrepc+D7z9dGqTylBpDvg11lhfs5mvvUtG3vkpPWdOecLXYudioEXcc4vxmcJskg2xwQGEsykW+RBA0ScK5KxpDdIz7CmlFOFrm16BkYhtlDRlYa0PnVkxJ7/zKO29p23UQXvQfR7fSEjig/sIqjupuMn98bcZefHdUnFAQHzrKxKygqlz3h2Rnx7NeIH9/LtDLl+QlYDGHb2o3jlrVn7+3/+ib1x4TboAHhQgd1eXN5CZdCq/QyDXIA7PzqKeB9yww7A8zoykbXjGPjDU1jtkB6Mc/bCbZOMVCIBxgOMekW5YjC5KdXA4h95/nnLgvC8/MILtv3G65aevwXSF+EiAICtuLwDLQCMxVnA2Cn+LWqjaivn37BrP/qRnQVvlkJRi3Zk4Vgz4sLrhqhG5P6c7fcwWqQ4ooqLoTZ+33k1j9bkWGvANCTuleVPAcpkw3qhjh89M2Uvv3kDnubyvmgnuRAChFZqAxjigvTmZyFoqsYkuJkoogMsKdKUdIf/Kdh6P4yvFszWPdwweA3qImZyMsTlbZlKtZz97D0A7OuvIhthBQ0Tp7irNUwwTLosWHrGlGpMfK3Z6symvX/ruozoPujNkeEc9u7stwPYZ/3AOBqsjOftIDYhGxtC7j9UbAbSLsUSOFEaIioM3Vhs8rnnbBi5Z5tICVp9/4otY2OM9Ru3rIp60BrqQUvgpcqoXsowu4IGO4caCyMLMM587/s2dupxG//4p8E48NzwBqmaE3154xhQsvEVG8ZEz5OfR7I2EtT8l6B0KsQHlX/LigMFWGW7eXZNHNMoYBwNQXzoR0rYzuLEc16iJEscHxwnTqFbEFwBDODKM3MwEVYxlOT5Zr7iYpijBRcP5FeNGzNHSHrSaM3kpSL/n//3RXvz/ArAMIz7J1vPMIvbXT4GoSEdfo8uDNJcQYYWbO3Wtl1H+/ZMehYqB526ETIcHkwjdytnn3jqhH322dM2gtQb94G88jTFnY2R6NiLTpC5Z4/a6ONIHmTmBHqllRdnrQK1uIoWWPPnL9j6ZXT7XpxDyGgReWIsqUNeP7I7bnz7BVAapy19+IB23vM+Z40oCh81dg+PQIvBf8mGpHYJEiSGzbx/CVFLJ9vNo03UKqxsoSrqFvqtLWBzhIjCe5y5BhmSAGn9nLS7cKMxcEzbSyGX0F6JqT9Um7wXHUfvNKjZe7yve/i62y+K+UE6Xbm5Zf/8b+/Y6+/MQWCxtRQGFxKMEkO72ekVV1fg/4JNKt4P3JS27EF0gF4ZGxevIb9/CQW/o+PgliaRjMi0ad+8BcY5kw5hbdEOIyAQjxTwsyiLY3uD4Qmzg6Ao7CEb/uSnbGoZWRe3FwC6m+DXLtjtK+/a8oXLVr62aLcuXLLJt89Dao7hvIA+csfY6bKdDoveJcefQIsA9D5yjaeUN051qwbOkYqCBEfV0zzU4zxyx9+9uoU2WGiypkbM9zAV4avtGbe62gwrh4KMakCdb2I7defFSF5SuhF8kgdMgAsOwD4thLt6Sklg3CN6QyIFeca++cJle+2NBahMJjBSLWJR1F1wnporJAItaeR6U2Pl4IskxHFAWRo68ch0AakzD9vnP34YyYHuPGzRnoI+296ewd6d59He4DoOx2SzTwb9W5wii9Sa/sIYQjoT4L+wGUYvct0m0ClyYgLHnMN5PmHja0u2hWD75vUZW0OD5BSyabnHbAoqUfSQi+oGcAIKYkQjpv9QdSbf/DxWapFvUwiQAgN82wYyQlgiOAu2/9qSoSAFLa5QZteNKuxmclhpmljJgaR0OzCsBgwcUns3UdJPcc8b7IO+yMPt90ol2DCoormNvZDKuGl4ys6v1ZdPHJAwUbvdVTerRkimJ+KK3JUHrSB+mW/Purh0a8P+739+0d54B70ssuOSIljjejBvGENvOBLISXA5An2XEZ7bMzDUKgvtOuF02te++JR9+RNoA19dsRqqzkvYdKIEIGZ7Vu363H/Y5WvftY0qQIbriSplESY7OwJkuSwyZLNoqjx0ApmrZ0GInoAzMYZ7HsL9oFfGIDsBTZqdfsylscwTZM7yrpQNIlJvB8iiHabUcrxiuR+lGnm1SGVQWPQqvRzOEJyQTdw/P99EkJTdv2/OQYphKyHei3qnBb6wadqi1utmvvBFxG7ZfC0sDgquMN5R6/FfEbBMtWbWJ8cLA6rVrUg/Y2hYyWChOWcKbzAjlCdSewMHcX3D+g7Q7+gzUPAEJpqdc8iBeQoSL+NVQNfnN+1b338XFddLUC+MwxFUnqvP55HHXE/Qi+onAi2EfzQonFAYyezrj8FmIcezTxy3p85Na/ud7TJ7i7EdKO2vTUzO2/b+7ZdspQQbCy3fZd2pyonqFg4TSE56cOtFNFCGpJtbfRcV6gfgteLddwR0ySEbQPv4fG4Y9iQyYBUv5g0zOznaYjtnttUJipxZzNIgAUvQCXiMecLZoNnA4Dv5shKiCNw+aKXYa7NLzA4mJcWFzGtR8sfcZo6bzMIw3t3IMY/VdvlKPJw8E759wnhDviVgiMzthyLf9a5cgin/XjFTqHAaROCFbi2W7Ovfecd+8KN30NiEWQnsikNwURYQNARcFAWNUJjrUL4SYoJ/YyQDeV0ZpEE/88Qx+4UvPA6vkm1B0TeDW8oiw6EHOf6bmxfRJOUHtrByCcUfXFy+uYQHpJTn6tenLdiDwpPKbfQyW7Da6kUcgcZ6kIa5zCAqj6Yg3Y4AdKh8ymPLn8I0QAcpp/5kjDbsPmVJtRk5MtIafEXilsH2MhIc2YRPdaJIpNxErPIGqtPn0aCviibU9GLV0yTOQ3JYukRMPOwuQBa+Iqx5FgBfMTgeXet7uJfubl1uM6UXYnHal5xsE3greH23lor2P/7tXfv/vn8FdgbEPRPmoWqEeRKmBFoIxmltsi5RvW85CdFsiIsJT8LgMsFbXbUnHpu2X/uFx+wYkv56ymtKelQPMUiE9Y2rdvnmd7Gf+qu4D4RkKL1wX64W3OaL1xA5rHAUPyK3xoxBgK4GOqN801YWL0KawBTpAeAyp+3ssV+yI1PPOqnKPK8OC1ix21B3yp+ZDczvkumnRIstTdlunpwZ42slpHfPoLnL1Zvoj1aBvcZaTY/WdjcnHY66e5BFK0gVLiEioCyMxOQ0LLJ9ucmmk+AyMnFkijF1hQIDG69upeybPzhv3/rO6wgXMasVIRFpdIIp0DC+LPzvmmVX+R5UjQmZQbrRFJD3vGVnT4za155/1I5PYfDZiwyhHvW5gM1VLKGN6MyPYDS/jrAStk3kAlQGQ1A1okZ8YfJaTvMQCHSSOH704BCIl8ME2gW7IldRqU6gjo4NocwN9pooF963R1+6fUVmIEYHGF6i/SXvUwQ6YItrL2302EW0qVpax43CvOC16eSFPM9uL3fH43aATCGlEFSrRwI4FyodC2X90tHUJF7sq6mD1IhbFfrKved7u8MJgtWpOAuD8ejTj1Sb7750zb75nfO2uEbvlyVfHi6jR6YVKbuTMxTBxd/9XC4d+Kbk45BwBUPyoTXB0alB++oXn4REGURWKkBUQluCKlQhuvCUbR5Nh3+CjSN+iqtgnydVNPH7lGKUEq6maJepxRMdOqp5ZhwoKhIIT4W/YsE0s0QGQP5+3M6d+IoN9R2HunYbUotFiyYRXYl8V2K0IvEqaIeJoJ3mPT4YlvI2CNwEY3atgl62i2iiDNus5rn+/h1nDFrj33uZ1U4K3gEku8szLjlIytvitEgi6FF0jP/U+O9ebqjzd/wK3IiL94P9G+yHr1y1f/rGG+hWCOYa9gslHFVj3PDVnRiCMthIUbLUL6ZVJPXp/doQfgHADqDK52ufe9yeeYiG/rK6KZYrfSQS8JzoZ7b4OiboRUzOLUgoSj2Ci1Quz0XVHMJymmzP+PD/cPA4du5ceOaRh80rpayNDZ6100e+aoO5R7COYFNSxWobbmItSNpdBiqCMFklH6Wagw0ZF+yxO1Cy6+/eRg9bbhlEk8ObHvsCCWF8aXvnPzVse7C3u1KXUoshCK4yr7gC69KqmYXuDJR7OELuLu4A5CgJgpfevGn/8C+v2/s30ZUnC4DBQOawCGCSSNKneEcpxmtzwhKOjMYu5JMp4LwGg7tin/vUGfQHO4g2AVBhyLIoQ70x5acns2iL66/blRs/sM3S+3AKCBRcow4A2lqUNpSMLtEIkmhP1T13TZh7s6RlkEcBT/MYgtTPg+J4CJKUvWNpG1KlU4tE7m7v4xc96xxyzfrQEmt96xY6OfIalGK8Fa9YUpncPr06g0wrjmw+kU5dTaB7dZA37GierH26r11O43lcZVAqr757C1zYz+DVgXqlDUYGnyswEI3R6HYREO+ToCO9wEGkB+gvzyohwDbg2ZXsi595GO+TSANCkh+yX6uYcC62NNTkcvG8Xb32PewYjMJe9BWrlUHIylEHoChxuPpht3l2ChwUBdIpSZ3K0drk/dRtNfGiaEl10E4e+pIdnvgM1gEa3HGNwE6LCWC6R9FCzeZIJ2cgxiDrVIfABNYQkvn2PHLMEALrYWawQuXgNfQir7g/rwbI4hxE3AQgy1qhzSDSNniUWlzRYnMQep8tRTNbODG/Vc/waHnteIp6SF7f8Llwe4kleDJEaTBD6ryLFuX/+C8v2TsXlzEew3WP05MtKT1IFyQ8RnlztM2km/BiGgslkEsJAqJc3QJZWrRPP33CfumzD6HyugIimt8hiJhegx6zxYv2/o3vwZ55BwQv4oywwajSYmI1Pd7wwAKbHFqSuaFWk7+5meTP5zwiSOz0AfT9fx4595/B2I56G1BVKdH75LPTPOC3fLdj/hSJ1ziqu4GNQItxTpqz5BM3uMHsCktb4ChF5Moz5ippESBx+gTQuwOfMmPr48JFHkqltfCpQgioaJhCzXCOGHhmGT5TT0L6nQpeCTSJ2jiPvFmCUw/A993dnCZC48nZYgsnptWk7c3LC/b333zFfnZ+Fs1qhmRIs/BVd4PJEdC94gVvV5WSH7oFPhgdA9pQ6hyhz9nMJJPatk8+c9x+5ctP2ZERuPbldahC7AIHth7UK1qiX0dB7E+RAvM2bgt7ooO0rKFZinqu0ihnaI3jwraZFFygRjyfgHYan8EXjB4K90dPk0Rvb7Zg0wees+MHv4LctQmQvMheZRhPwPCkRNWNBqBGbjLWN8QyvwiyVlss0hpatJwTLlQ+E8ZqG/sTSGqF8a2hAbLjgVtj19eCC/7wEv6Im6jtO0xrB3UZgjWaLEeIRG8dXPqDsOOJPglxuBdNClCzT1YdjeoWxHhdAAzDRTdW7R++8Zq9+Mr7GAwAjCCRIxLiYFzukaNKSIwGvnl+V13qsarmKzg/Wqk/jj5fv/7Lz6AjDshPUBUpSDBmW2V6afB7Dl0aQXZ6fBvbCCUhk1WSBul/0ftTTFDJgBotXyesl5QfwLx5xgQZnkMrUOFtCBLzKTs2/WnksmEnOm7Dg1aeyYJlgiQSqirgDd5lHTRhXpLgap33mNDoCY7kDHGXSDGqsICYXnq0De+D+dPZJgsAksoKBr8Hw8O0kc6gKlPw+Q5q8Q5Ij+5108d0LDT6oVBDEoo3kUVcbc3++Vuv2IuvIifLRjAs6HQI20xbI8oe48rjTXAyg70l8pXvpBh1oLHPKrNNq2Dvz50as//tq0/amUMDsktoo6SVpU9DGN9FSVGtNq0mJqXKaWRizIHchD1TWoDxfF0/cx/NMoGn9k5wS9BbluEkfl1hNnrEvD1WlFNKoR3BMGKXxw9+yQZ6z4q/UisIxklDEXLsp9ZOStUlS4vH105txr85QJ0TpEbi2Hm6OscnmECyG/egF+8wz7uCTMKI4l+iip4VlWFwbflgKltxIec37upcKr3NBRvelU94LGGrDwC5I16P+wcpXycEqaHy2BP1m9992b73wzeQ9zQGLozZDyjOFXfEIaEnxxmU8eVqXzI98GTBnvTbIk3hmy8QYEen85BgT6GJ3AEoUiYy0u5jm81QW8Q8f34FLDwlUaZn2LID0+hBVsJGESA3wZ9tQ7UWi+hKvXEbGRgAYBFJidvsdkiQwraiA8D+FLQV9fBohtx3zE4ffd5G+s8hpol2oLgXUS+4gWRLhSTQYjlc9PaTgEpKuCQAFY4KNllUsbTJ8ojFos+e6i9dhcs2qtuMkZ7yc2l17MHkaRO79ExRnpMrz+WXqmXUbx7ZAOzSp83fnVjUg/F/DMHUj995M3EAktIrNkXRIzC4LTsF50L5PtVYXKAU7+xXwUyKsw8dt/nljC0tbyMzhIFfghpgVEU4VRHIRBlC9CCD8YDBE+h5W/JdONnscriFtukZhIuesE8+iXpHdMFh63Gv1MF3QU3QrkpnoU48vo6/5wAqrH0Uo5TgndWqaFKHYHYWUmsgV0YfWYCttIJjVpBqw8Az7rHCxsK3MV6rOAc8YWRjDCI2OT35tE2OPAmAoeM1+vorNQj3XG822LJQWyV/BF/r3yOQkmMej4nzRVWZx/aKw4PMK0OYTGMVpJmKOhgRiGo/kL9Bm7WRH7v+aackk43lotLNKqcv2F4prZZFbtUzrYdvstyxoskZjUBAJrVTm1uIbnXMeYoDxshBBm2oepEfnZVB72VhE+ge+LVf+IR97rMV9OJnOsq6XYKHyfctpKesrKE7D8rE5A0S+KIPnGAUXyXDWyJET0YubKB/237py08gbecUAMKsX4LPN7lQ/j9K+rXpBYlUeqMYey6wLDgmZmTQaN4GG1xES4EishnLAB/7kWUQYM7mDkLFhkFIwf5KLeAcABEmjk5SXw77cfZN2+Y6HAyoWF/McD5C8cedPMUk2986rHFM7zTjSZ6OG1r0YkGPDueVI0fQOQXDoaJdGyRXk5lxt/Dy43eGlYL4cOR73ZJ62EhdUmr4wCmNhAY3bbIOgLrTrakBHQzZqAIIbiZylpA2xLQU2gxZiJAcskIppUaxpcwYOMOTY6AMThVs48lR9E49Cea9bLeRA3UZGylcuHTdZrBH0eJ6GUFyVuYw2EwKgmoghHIwmAN9Fful58/aL37+LAhQji/tOjJwITxG8pQVkwJZiJ7RhsERXGhsoJcDN1fpQ68JnKuIHeSYNrO+DtsMthV7wWobaIxZBpIr23tS3RP5KrPwYwOOBACqvTNTLFDx1u/cT5OVRRFMnmjprl00L6Lqo20ci3jUEl4LxAPku73E4OOALCT1ONp/EmxbaPDC/nKayv0zx9qDjMvVvQ/lKeiKEUQEGVc7PS1BMOro2HnxLoFO6cXwBlcvQUVRw0KVItJQiujbwNPS7KMkjXlp3HSLrcnZW78XmReHR7J2BMirnhmzTai81bWHYb9tIK9rGXzWPBII5/HvIvqRkWSkVK7Y4cOT9pmPg2x97rCND4FegIrMMKQk156LmFIPz+1xIIGPgWz+zP735Ag5qYw6kMpJI926F6qH29dQza5DFW8J4O6RkmNjfj67+XjsMTgd9FYz6PCDhUPpmIbkViceeICxMpwUR3zF7IqoDuvSX/FI7xqZVLVJNdoqGRkGzOBepw+OYq+pUWTzIu1IdpmmYV9fkGRYKbFsn9NAw5u8joK7VBEYGLUH5wzg6kx84DsEasUHkYWWYdx6bw5SN4aiAvYniA8d2597zzCy5V5eFsvutrm7LqMLcLX1OSQIG5z0QZ32YWIHkKHLimkOWAGSYgCVRNMTeXvizKgVy7DfkIt/4/aKdvLYQh57AQWsJ45PIvA9bPmMp46HWnCnghQx4DiI6MIfKNF4886/xWIhWS/aOoYqlIsP5W3oxsNkQ7YHYDozJVuZNZCq8kLaqTSQF+FoN7mQC0fStcjcLqha8nXUDhwPN088w8UdqhBQr9vNPt5chNle9iyjvRfbk7pUk40rw98nR3PENxM+8b3DqMA6d3zMrt+YRX80b+yuLXTCNduR6CLIOUZdohF+ebA/BBYaW56WrJwtGs9orVRFEQR7vbMsKw3yMQWvTnqbsTzqN6Ww8AFo+bsErEdxNFnRY2kGWBy0pPfECdFmtnQMgWhu/0JVRtWg3CjxWuCuOBzqT4sOhnhz5QOaUr18cSJZ5jU91m+HxgYbql1qJaoe1k+GQdeXJLNceIXfnZAkOuKBCVZS5DgpnABIjFsatZkCCK5dQKccSiX2ruAGrspq0MSzZRXByYnmvTCc5S2eYqeeWFspGw3hPN+kIwiaBNh0HBYLF2IRzfHSSK5ktoUaFWtS2HlSiGh4/QKaItI2goXx2Il+e+V17L25xkgOw2Hc8ymZshQALqPDQRvHo05lhSFr949ssmbp6FDXStXABoog3Jh4HL0p2DxEImDHyQt8S31E4lW5gsNcJGNpvrr8xpON6njSHMjLfB77TmJn3R+h2JW9wx566CE7GnbkVb2g7JdmW1HtRvkMlLxKS3LUaBWHAlndXxc1g26VhnHwszT+G0Iv8b51lFSpe+ORUOVGrpksOvLADKBk85eDXbatqr+4FzoTCT2Q7pXe/u6BQxG7JrlU8mfhvwRQXFixn2yUej423mc2CB/Nm3PbDhQKhsPTI9jrc9xuoWO3ayy8A9OyC3a6/oixIEdZVHX8ne+o5cLfI4LFqMhm493yacPkxS84LHeI0jg1SUBEgCVBR7uCv9MIjpPFndm+8Y1vwKtctuPHj9sJNCT57d/+bezGO6LN7blj7+TkpPcWk63hYZK6oRyHo76a4krsYpziuGgNt74cKHwlgVaPEQoQ3rwmi12Cudc5dwamGvX+Yt4CKqZFc9wogdmiMxmXlG0XWgq1krPK0MVLtZPquOQ2XQS89t0E7cSd6JIJjzpceKrYEIpXjh6ZxD5NSyrcdo3ktvh+mGds0tzQBARI1NnJfx0NYYSjJPPQhB8WUoGohsJdJXFbn5rwxyYAhJUfB4/HEmARgPw704Y5MV/60pcEsr/6q7/SxFCq/f3f/72ch8cff9w+97nP2ZNPgneCE8GGJNxmMHpbkZBsG2VIYCceF/90JyphB9yCNK7jOXjhHB3mveWgSuU9qp8tN7EAh4ZyNDo6UWIRZNz/krROso+Fq1knu3m8S/6YyQuzAJ6puvioY6QD23tkcEMJ2pTcIALnpmMS5tEXNqU9vcweVcgX0AttZZ32tdtzbsfdO8za8GQUVeRL/ORUiZ6QSB0dGvcG2yJoU4dZXfxSjkfx1rhBF+FuUPJYrrZY7UzpRXurdZXGCYutkgg22RoYzOvXr2sLQfbl55bQly5d0kao/Pyb3/ymzv/MM8/YE088IWDGAuUocZJGdFKSJkHWLcBaz8nfk+d3KeNP049cewEBKnx9zXtT0NRw38uNcb4IQDrczffgRTs+3i4hqS6bniWkYaVp1FIyamsb1z78nVnD3uozfuZJSuNDaWwMlrLldXbPDnWNHt33BZ+Q43U7LNiGUSA0BFF9iep77JfmA1B/kwDlQUJFXSXSvvECX+d/kg+WtKf8nqKhHy/m96rd0rASI5hig5C4wQNtruRmW3GACSQC8kU08H3jjTd07Y997GNSn/z5kUcesbNnz9rJkye1Gep//ud/6hrnUer/7W9/237nd35H/bwoDSn9prDXOAFKaRevF1VMvOMkQ954ivY/tZN+EWg+ARxHHxOCJI9tb6psbS6LgwXBRYCFnqQXTvNFNUiJrPsgKAP3pdRy/E57ixIsXif2wdDM4SssY0xx4wyAmHNWQfmen4OTTgqFITyXjswxGZSnTkmIaxKUCVqqdbHVtUECZA1YBeurrvnaZaZFsIWbTaK4ruYEQAdiLJpqrOYA2Jb5SJK4BIzcewwCH4Dg5d/ihMeHipzP7du3BQjaYWfOnJFUol3213/91zrPK6+8Ym+ijSY/j9U5X/va12Sr/cVf/IUqdY4cOSLwEWyUfKdPn7bf+73fkxPBraOpWvndaLi3gq0T0Fo/Tz6Dnl0gC+SscuzzDgDGZzHRBIk7AdFJIZAQSWUlOAPn+Ey7pjAqELxX/u7jh0QkHBclSixW4XeiOua5vFiFzIED2WUir49OiyC6B/vz+AwgCwDbaYPe7Sj48Up/jGov2lhRiDkj0TCS+bnYZHlvIfmO3ptc8cAW3+E+fNB9oGNVc+zZEDc5jZ5WPdU7GO+HDh2yL3zhC/b8889LavFFZ4BSi5/9+q//uu6LEmpmZkbAe/nll+UY8JwTaAPwB3/wBwLan/3Znwmkcefe73znO/Z3f/d39su//Mv2m7/5mwKz0m3wrm/2hetFidGJTa+v6ISNpvVIukd2GpwaSqEQPiIJu7qa9UgBgMJoAFUbKQuG8hAAqEuxuImatyKgV+mp5tF58A4+9DgdfElprK2IJAGpLvm5t79ypCGOCeAPojNAKoU4JrnSZALZ3rBV/xZrrRzTkRsKsUcWziobFTy1yEMNlINMu9JqwPCgrG7hrmMJG9H7kzV7DrTHGCmILSgpNTgosa+Wr3K315LGKS/72c9+1p5++mlJpLhBF/+l9KHK/Baaxj366KOywSipnNit2I9//GP71Kc+JQlHoBF0PMfv/u7v2q/8yq+oPOwv//IvjUDj4NNxOHbsmM3OztrXv/51O3XqlH3+858XwKiy4xY6PH/0XHl/raZDlCjJz8jfKEEU46Cm7YzRsrMjm9OlATr8vgm1uY5AOdtCiMLAODPkk0O/fY2obDCPrfI8rNyP1ECkS2QaK9MjkrDRe4XTwLZR3KEYkRJ64NCbbscoAcKjBjFNnDZbjHzsjrEEb5iw26KcJEZwGe6WEdJkGPaQwej9sFiin0J1NBPavPeWpzYrLZhiHVmUZUYEmDHhfB/eNDRZSOEkbCPtNqLYpUI04Dk4yvBIhEVaHyr2148DSQARLL//+79vTz31lIx+SjbSGZRiBB/tMIKPUpIA42tlBa2jcO0IuP/4j/+wd955xz7+8Y9LKl68eFEgoy1HD5aeKh0Hnp/n+hK8W9qC8+gtxkXCzcGSEi4ulGg6uDRxzq4e36XjA2xUGP/EEHEDh8EhbMeDCMYqjP301oA27uImqhXUG+So4tB0jxva+1arXgleRgTEPWdqFKdCnNz1xACqTG0VrWPIBPimX97TgwQy9+7E2Kt3Bg0z3A/uhe3XJXWZgRE82mivE491V04/824cZMF6qn/u8VZvp9qhJC5Mt6S8i9840TFxUQPIB6OXo4uFtJoWpLj96nnpUVLFLoDJzIN2FENSRcXPCZ6HH35Y6pPAovojUAk+AvgTn/iEVN7f/M3f2L//+7/bb/zGb0ga8VwECI+nU0DJ9+lPf1rqlWCiWibICNgbN27oZ0q1f/iHf5CzQFuOtiDtvV/91V+1q1evCrQEJ1/xmSihHWweRor2mNLCZQe52aE2n8ixZIA8hZI67UjdV7W1TaQUwVjvgfRnq0+CLKNICzvxEGA+wO40hc7XQco1FrG373T1X8GzIl0K3Xq48LVDHiMJee/u7RLQxYS00H4ZZByT3USh0BkA5Iy+X7yxgZfDSuChQVmHdMsdSpW6dxrVY7S7WoshdrsffpZUpbF1Je0oeqYEECUbJRDPT8nDzwg+0h8E5tjYmEBIVfqTn/xEf//pT38qQJEWoUQjcKhaeW8kgV966SVNFEFKQNPJoOTkdf78z//cDh48aH/6p3+q79D75b3wb9EG4sKrsLcYFir3rqRaYK9Zgkxyjv388e7D9djeU/QUwjppNllhJIBFJQj3pSFhygzhARwc+bhJRFyEnpHhI6hwk6IB7hREwldREhp6OI7bHfIYeptySXVOf+8nytqALNpS4WZxRa5ObQ/NlRlFtERwEJh0iQMAI0iEqwRi3FX3LZs5sXzxvAQBpQ//7RZwEWitqip6hlFFUML82q/9mq7Lc9PmOowtnKenp+373/++PEv+jffxT//0T3b58mVJLoLs2WeflTr813/9V90fvVpP5UGjFTwrgUT7kuCkFPzkJz8pKUg1S77uj//4jwU6AndtbdUOYrvBgYEhLdoyFyy3dIA6q+J32ltElicaU3WBOEWVOvvtMzbLBIYS4rdsPkg7yQHEqFgEUkwujJEHH3l31GLfEo+i5LV7MbJekOVSCd59r2gRJ3ddmAW9uGdp1vzFnflkurngOfJf2gQEhNoYRZvMK2k8tOTxsyQ5XL/ZwHTwYTkhkbbgAGh/RrjmXIWeR+VhpE6vpGNAcESjO67e6FVFoPHvsdUlvUsCi6v6K1/5ilQq/xZ3+X3ttdekMklpfPnLXxZIXnjhBf3MxUGA8U2pxkXBV1wcVKlUofyueoDhefiMf/u3f2s//OF/2u/99v9uv/lbv6MsCTpOtrGmhZnGJqk19HxjKYfMdRpvsJRT2F2E+4iyErIGqbaNDo7ctibF9CAueIDCi0Kige/pR05f+PzF8JZrDe5JynAV+5JhEzDksjF3TQ4GipLLkJSN4pXgyHWajLafNxy3+HF7SUZwSEr5KuAKqhOw4nVCMFsy21dPsk0BQUkyMeKZRio9IYKCRnwEBs9NAHCSo63WziZrfZbWY5JkYdJtj9+Lf3Pj2IPNpDv45ougIK9G75S2Gu03qkJKXHqXBCTtN/J1dB44SXEfTf77/PPPS6JRGtLG43n5PNeuXRNIX4WkOzJ9xL78i1+1ycKklbFpw+UX/h1Niq9ZHscOHz9lI4fRDG9oQt2JerihPdpPsWKdfcO4OVqem3bQJmemhTSK9yJRHh6Kc71rEFPgGZlxR4Cdj6LGEB0SwnVxEeSxdxOPY0y1RHMGdlvc8F6LdU8g8y+59nVzqmO1Eg8TDxOzAgJ5GE8hw1a2AN3qIAUpbZ3hUJ9TZiFsw1viQxJkkfGP0uduALaX59YzUNVI+rq6iRIvApBGPd+UDnQoCB5KpT/6oz8SF/fee+/VQ2FxP/MYGqNqfeyxx+QQcNLpjPC8r776KpIo1+ypp5/BuZa1J+aBqUk0Ld7EFjev2M2XfoyKuAGrjYzZI+j9nxs9YEWo1v5DkzZy/KTlhsfgwMMLxNgOwOgvo4q9nGc2sseNCbRo52q3Ym7ypZZQDjJJMkiugUK/1KRPPr158m/cW9MzOJyiavBqTmvJU9vLcO/4TkeQ0U7QhhFaJd4nXvV6DFWIQXaPkROnqIWQFshZ/M4CkNXVZcTpUESBY2jLUA1xQ1CP1Tn/004C7csThmUVg9DxXuv2JQc5qGnyePyZi4ETRCeB0QHeG3k1TiTVJYnbCETaazyGVAe9WDoT9F6ZnvTd735XE/gkPrvw7gXZek8++Tjza9WCamRk1CY/8THbRJipB7Wdl374Lbv1ys9tYGTcpk6csyOf/aKNfPxZy2BDexgr4rK866PbZwIITRjcn3NmBJmX20VTgp9TpRewG56Dz22zDLxLjr82Z4XkRE2NvhulkG9ns28gCwSX+ytc85p0cRzkeGRoMq3Xc0O4H1CJUg3dnStoU15W6Rj3Y+S+QUHA8jusBsKq4upaXS3awhL2A0J/UjLcnJSJcfRNHUbrSg4ws3OJT5a3xedKiNvoivifeE/uySpQu2Mc/Dl6VBgsSlE1hZlQF8pBLmKRcPeNLMlISjdWKNEEEAENlz+mIet6LqEJOEo/LrI//MM/1MKi6vyTP/kT2XmkMMjb0TvlJBJsDHfxO2+98bZdv3bTfvb6W/blX/oFfNftlq2VZVtGf//8ydPoFYtCZfTlHQdXdfq5p+z2+Zv22v/xd/Yx7Nw2+czHoDo9hKdKeToC4NSK3MiLYSdIT9q3RSwCedx01CityHvhRfqCG8R6rBPPTCmHhFDWnXKsZC+jd3+Ru92Flg1efBO4zTjGTXMThz7OQQyhN+aE9iXDVvBjuCUw0545MT7R7ijS66GBz2IpL67QX+DVgNKDGiSxh4IIdRwM+wzJScAEKjTGrtHMo2KGdy/qEQE2SLOcDHzumgaJQa6GK0rdpXEaqtfQJkF2VnAuWOyr3l8EIclHDlDknnzt+feDyFf7J3JK+t1Fv5wXSlvaZDyY9hlTvVmtLdLYQzm6c8YUNQ5w74MNFzlC/huNfnqvNPYj+0/KhEQwpRulFm2857BhRBb1A//jn75hr7z0st28fsPQ6kwG/gDyuIbB+q8sYxOJlcO4MMaDG9Rj250BVF8tvPeftjVzCbf2KJAC50AZwq4G2Y6zjDkooe+/uLIKY5+eaciYKKUSQcUxYLKkzISBAuxfJAXgMbW5lzpNukAoQWAUt7mA+SeOG8dCqSH1d5ONJnPLbS6NvDDj86hagfoLINMAqYYe0oREvQhglxPxpevofLwDtwOoKuViywlgQQV72dOlAWABCEKTrbs3kVefgyqYxN5FvSlyWexpgUqitRW7jYfjJA8ibOJ2HXvg46ZCQQTvmQDwPRKC10LXXXn3/oxOd/IJ/d587WCQJHg9xsp7p8texYpm3hVddt8fiSs78H44yItIuD0h5pQMqHisbcUZ1RMXr6QHHMHlpgJ2xAV1QaBx0kna0lajPUf7Z2Bw1P7t375tq/OL2CwVhRso3dvGNoMTSEOaOnbUagODqDgHy780Z29//Vu2DZDlRpCVMohtb5jWw9pPzjl7bwAMfFGaetsCxwHHkFLLQeJZHMzW6IcdXICZwr5klHAkYfn0ekbMB7FYQcsoBuNVfYZFr3/3R1tq9806wZn00gIkdfe6FsU1mWPo/tjQrcRKHIhk7zHPA0OPL040HnJlDdu3YKsXxgLGRodRSDoM74tl/HTDveHH4jL61mOl9fbmVYGUy7F7je/7rUmlRKEKg8vN1UnTgx4X1UcYWm+tqYGltHM3Po8qIBaa9JJegXe7jZI1hlUyOE+uAFuEdgntGYZrtE1iCPpHVRuypJPj3AjRNMdZo0MRbSSCjnYnVSxfrO367C9+3h566hHsRlfAAizb9ENP2iwqqC587w1LD8/a4WceRzuOTcuOjtihL3/eirkBdcIegBPBMj0+bZkkLjdxxdjG/LiYyeKbcwG45L+4MCEIOLdMVCTABiDF4jHkxxRHVq0Q8vrw/EtL4AChbeJ63XOdY0KGxR8xzlz10lMy4r28vyHFAv/q4QnqfhSxsuMg+9LTp2ZZWBkPU2Qrcm7qiT4U2zjXOlZbERslp5BCUoVI30aWZgE/cys9PgjtBdpnlJxinelFSTUxFYVt2l1G8U42URO4sLhiy/D25pcrdnORewdsApygRgD0EhlxClEez8AzCyRQlXT88LCdODJsB0b7ATi+czDeobY31i3H4lascqp0Boxlh1Ji4CyqvhTwKNWwPTM9t5CKE0NgXizS2LgsDmiMXyb5O0r4YTT7HT1+wrZgmlQRDz75W//Njn7hkzY7M2sLaAnfm4ekHzmOOs5JO8Rd5g4esTQqmBRJKYeuO1p43uEn8oox9htZf5YS0hamY8D5cilbATWDjVLxt7jZl5sStEdxPKb85u0SNA9bKrDxHuUFOdEmBdkGPt39yfsNhFddSUZVG0QwH4zdX7h7BaP4zBJgoxMG1tmuo6iVwarCHkxgzc5fumnvvAdOCaX8jFxxMiawF9GxA3nk4o9BoqGkLc+BonejKL3sP0q2IjifNUjAVexFubJewvlK6KG1ic0oliH1ADRkbi6voW2BCoA5YTTMWYTLfynJ2O6KoKlZ3xuzUNO9dhJAe+jUhLYZHMH+3nlU9FTLCBGhApwxPO/E4/FD3o9vAOtVWNpFLUxOlBqRa4tUSOQNo+cq742p0ISEbB5X3dQEdDZqyDxNgbbIwYscOPuIHYMKrMCsGD02bSVsA53PT2OPS/CJlEZcaqzgZ3chLmxI51ZekNeo3xsWGauW2HJ+C/NIsK1hMw/mpIkP4xzS8eHW0HLQsEDTeRRJM/wUcl513f0BGO+/ffq1mzeyecQn0f7ChJaKoC+gblSswAcDKMqYUFbZsHnu/FIJpVVX7aVX3rVrt7BRFbru9GASqxjlAZTsjxWqNjk+IqCNjgyggAFELAK0VKfbWEUbmyWACO1+sf0K9y5aXgPIAKoNbCwFTSdyUiqZlhbbMPWgjTqLbultElgqmORj0ZYq2xrua+0W+qLO3UKRxJydOjxojwFsZ7C14OgIqrYx4Vwwq4vcqZYGPbalQTl5FgvAN3iggYwsCfBn5Pc8+8EpgugI8GoRbBF8kYOLi5e3DZteXq7ITqw9MvwcFwKIzgjq52zg3Bl0XCeY4HGrPRg0BLJcaBtpOfOe1FLe6aQItmTqkVdwMcLifGAR4N1COIz0SwQi7VbiqBf2bw7efaoP3YsyG5JoPudx8qNJ0p3EutNRHXkyKSwVJgBkFMVMqgtlce5WU9NmseFTxd69dgUAuwjJg7+lRmRbUaWS/aehS+l0GZ2Ws+/RywTAIMlYGs9n4iqnqKcmLsOV5rnZodD3bEOXH9EcoUaUPTio3kK7ci0I1SQwtsejEPhFmozK9nvBD0HSza5WbfHNZXv34qKdOjZuj56bgnQbs5FBEJUDGHRlnyLFBst/m84LJBH7qqaxXxJTouNEMjoh6RK82ziwTeqxjcXMToacQFl+0AIwK9XEJa2dUpg25d4cqYVtNnyht8I0KmgILmD+nlIjmnBFTksAewy1UUpxrCsUAoEvo7MTU8tjKlAaqjuHcRnsA29J/gx7PPVcnRHI4rO5Z3Vv4Irf7gyyEPxWvSW9SjVOI7VBcHlwdx1398alObs2s2Fza7CIsLOG99hnSjCC09r6BccqI5OCHxwTekHUUEhB/1CDFJqwsc8Ej4lkoJqmiKx1+4yMBD1aEZr0VEOIRYPj7qWWYw39yUT26kkJPhyOromLsO9ewZaE76Fv/Yl3Zuzpx49ig/cxm5gaQNYDevSDFtime8mqbCQTqltR8LRaHaPoaXoILsxJ3cvd6Z3rL7L9uIkq4BZ22It7hVIQl2CWsG1rCvts1tD+oAxJtA0TpIbfe7GTcB9yyyLgYw1A5O88HgwhwOdWM0DvG0dKhTavjzP73mJvrHwBPdGYpYvtbiq94MmYlRs5UtqlMtP35SWbrJ5QF04q9l36miuNNg4NcW6mSikmseF8FYDEprvE0wpaOZELK8O+YE8HDqRkFMM5BAMNbHpw/D4+y9Dh4KNI3TkcRDeoCoeLO8ht2UVc7bwPYdKNUk5sUrRzODTZBBpTYbzRLm7IpQLPLSOfdZ09toyJ+xk2WL10/XV76/yoPf3oITtzfFD7VmbBHlKGZrWZfewN4mrRpYdXNjgvxExh1irwMSieaGsoyy5QzLy0N/bTeAjsoYkosyjiM/FUSjKEiaGNIbgVNYlSttwsSjrRqUmxAQw/C2lTMZ3IJZCbC1TLGl1ch3uPczoV0oOXqfRr2nbMKRMPCtkJybqJ/rGEloqhOMnaZJW/ODDrL4558nd9kMCQ7sOP92+yyxF+V9arj4VuyM0/DjT3LMLQsPuzBDkMfF6EgyDmGQ9f3LQibJrqxLYN4AE20aVG5iqkQA1bMtN78b0leUrP7Ixi2LlPv5YTf/R0qRrpVJC08vvx7zYIPmfz49+TB/mjed9b+Zrh7Jxgb6vAl+e2sxax35ZhB/7kjSV779o6vNEBNKUbRufDIbQ3QO4ZnBX23IjErwo/BG6elyE2coUwI3At9249k4LqkFKKGpx7jtOuo3mQhXngDViYgg0QsIsOvqAKcDHhBDY6EIFiIZiZ7sO95tNUk5T/ga+L8VeSwpzQmCgZPV6y/5RyCpFBgm1qq0GkKAFcZPn5/ExagFDXvC5BOKyj/RWh3yBSafvFMY4/8OGSSalRKrUe2CwCu1CXMaWXtwYxT+OX0onTiQckJbC4vGpHYQvQcM7AG+SqpfAQYHm9kAok6VSPGyVuPPwY1029qLTO8DdUjwOu+fcd/B6BJABz1fjJ69I6XourjZSJWn9m0O9sC1TCrL3z9m0bH+mzY4fHsOE9+rkOg/BEvzTyenoeXwuyURnG4U5r27Dqt2BTciyKcJBot9J+ZbiqF99jk5cRbDwxOTGIraXBn2G76RzUH9OgRTdA2m6Bx6MUKaCBDKkVmQt0PACkGtOKNHTOGSqgjXtv9TIJspjRwmwS1UMAZCRhCUxylOTRaJvR9i3KiavaPLa7WUEqUyU8nBoJSiLunKO9/KUDyPwqzl95erWXcXn9pWwXsNn9cMVr6KizBjKRCzLLkAXukpkbUu5UjUG97X6TQTQLoVJwUnWt4rm7Zw+rKS6qVnALMQ563mY6w43v+2yDm4zCI53B9s2vvTOPCeJmqIHxj5MgG5GdGgkmGvLMEaOzQkrFpZ1HG1xl0HzIoBPjIOoaDx8YsjMnJrBfE/gw/JzRhl5g5qGimbWzjk0nt2CLMSTk4+6Oh2/9iOsGdewuoC/0ZORBEjDUS8QULYaSUjAT1lbXEFtdhhcP21M2LoCKueKeSmuIK8eQ4g5tuBdkJb7TMf1aCz7YGxL0SjOhmgDISBlz5SG4u0HQQU1QJDMpXY1ulRbk7LiDRrKl4yuCSvaV+oI1v2T0J18tkk0XCdesH8a/JdApuyXkxmlDMLW/ImdEteq8HfdsWitylZC28EJbPYtsSH+peEy/0AnyDef1IbxSvy1GWqE6MTbrSzW0Z1+2t7D3wNTkDew8ArL4aD/2UJpABTeoE1AKpHIYmVCHHma44FxsI0D+juqyR50j3SNvBVh81oYH7Pt0MjkxhQKRDaRclULlPtVmFhKOttrqlqcPxc3EdNeKQ+/Pa2dmLPEgA4Mj5Kx7tI0Uq9QgMr/MCxwKA8iFzw/aOu0Kscv8HqWPb3DqN+yD7f7h7q9mvLTqfJ1mB1Lbqct4pToYWmgFxyCrpQkc57281yxXVXgGqn2/9XBNErWNoff0JA8iS73Ea/B8et7wPRKx0E+ACs6dA3hrduH9IrZhvmJDb6QQ5zxozz4ybQ9PDyDlewjdjLjxKeiI0AWI0rKnSA+dqg6hp8D4J6vtW4ttqDr7QE+wF4a3g6gqp+xAZgocISgexptVjscUcG6SMaNFxwwRJahyznz6ml9t6BmfVh/D+Mj+JR/HtpJMK0Rwkv/nWa/0KANIdB2+aRdAXZIawOPrT4JXMNo58gpsx5vQpla7g6wxhf6Tejh0sMF2eDsubJpeOqZJmuFG6NrVz5+8MUpP5+WCmGqcK3FiJ1dpn4Y6UwresCjroVVdk+E39pfwZSbyFuoZydu2jI6ML72+hE20Nu30wT57BLsCP3RyzKZgFxbQmroEW20LJLiC2bg2m+nFCEQyNy7mj8W09lg4sgWjn+G3PFRmP0jlAXiYbiKQT6P5AxCwGQwdNYS7vLEfzZQW0X+HaRNfGNXUHY7ZAbKGSiAeQi1fnDQ5QLw57+Ov2J4cYbribMqr/dEcw9p0KqrKgMqQxnNnmMWHS8xpqy3FewkSMh7VDmTNgApHRomkcQwPRS80SiSle5AG4LDQ0+KS8RTm+kvH+sBq5fL/WlSej+ZPz5+FuPAGg4+deZkiXatiIsn5aGNY0nFMe8ojJpuyRQSp37z4LsJg/fYMJNuZY4i7wmEYGAYgcW+eCo+wUaiNkFfKSwh83vIhvmOwnJkVXDAZqMzY9SfeJQlbZtOQXiK90QOJJjua1eVe1bLrK3k9H4ugARL2IuvUm0EW3NNI2sWL8ATkaXhD7Hgtu4wfCsUcYKb5wCOBS6/LEEzkWZgywgsqh4YIbREvOx4hzkrjA636luN8v6UEENuJcIrg5CAlg71Rj2lXN0qh2JgufiH8q43eeZ12ox1VJZESDommYh1sQWFwUYLuEa1Crcckz0DGclcU2l46EvcI38neeG/FrlxbVdz19PFxSLZxO45GdROjWbQT8ObFPvwunb3+IqRk40xUp77RfVnH9qFYJQsPhgBiK3eqUM4nkzc5l6UqpBzSwDM51C/gs/ri6ACyCPCoJn1GknModceuPgEwzh5J3HuuVWIQaX3SHmO2AxYh45UVsv0B7DFu6CXuzDHzXKRooMZJil2c77g82mCwvsNu05daDf82Z2zBS+sRmlYy+T5S9cHxieMM0usLGSrJL2vBRo+XY8WfnUAOmrIOSm+TRWxBgingzu+6IaItrQMrT06NPBgjEzTuuaPKKsJwK9he8fKNK/ajl1HZfmjUHj4Nr/Q4Yr+gQgYLKG+DB6pOA8EUIB1SA28pTg0LRH3LAK6+voKSGFhrsQoPcxUZGUWEqrhXKAUXOulqLnPgBLcRJ/Y1G0JbO4a2MUkeQ26YM24M+DPHYVVWMo29+gZeyvRjeRuGTZEgSiQMIku0uGC5UQS8FOY3VeBFVrSvEOckiEpytJyfkLevD6MTsVNI3RFrHT/YscLaLDnXJLu89EAJGdWobNcz6ZtJ4tFP1VAL4Rgx2O4Bu7mfUJM+5GFxh3ukWpVRHZWWq13Ss54xyhP5ngEEYgWENuO+P7u4aW9dvmRjI1U0Xh7ERhNDaK6MQD9irzlkH7Ng1zfKILvL1CdILr7XUH03u2rLSDjYAKlH+mINO/YSYCXYeUVGFCpMm8K8k0NRCC1oHqV96cH0CgRTfUzdWap/GP4eJro+3wj4i9RjaoukEFHiKk9jFVZs3Mze91p0w94FoXdmrm8dLdfaswPaeXy7zHiHj7qQ23s/+d19UxK6WeR6g7kAsrpt4nZfdAR8DwGOVehmzeMVowuvICFbb0ZOFzxFjgDDTLfmK+jkvWZvvbdu/Xm01CLAuIMcm6UwIYEWsvhJhrJcUpFaUutQ2s34Wxm7EkPkedYxtVJIl2KRSg/2IBeTLW8t7n15d0PUerTHDuKY8bzJ+YwgbWgTHRtrLPn8AlnEcF10t9F7e7zPZn2/x5Pc56/VQReEmIYxesT1MQm2JaWWnAKhNRjLnW9QU8CwEHLRmGfGNKtlJBgwt873xASIPPAIrcP6C0pI2sWU0ASfqz8lHzAxUbegQLAWjRSdps3nrkvnsvON44iMUwRuJdQ5zgg2STO+owj0gfG/hRsKWQV+U/pPHXRd3UGHg9qBbH+l5N3dZdsQFpl4nkYT22gLUHegfFjqK9gdzwC0ePk2ElIfNdE3nCeWIRJTzul5332xySoO8aIgxkxd1+hKIemAYsx35yXgPdSkg6me9ZMTsBIbsnvubmzudHTCuwwrKzD6GrBgT0lis/hAwV3G22gxerhJzT+4IIV+Vw/6eQ/3F9VszJOqk3vtvMc9nL/1K62A2cs9tzunUtpbfBMfEJdcTY8TxszXaItZwDlouQDDSgIJ7TenMoMkoIqkqUL23vk9zUUAtwz0eGE6e/X7S17DgdWap6YzER4t7EDT+NUHb+coeov1Fnc/HqaTB6nl/FigMAg2gTCqhcaJ6+TcPoBA03KfABamfF/uslXaOgiaT+3zE7k1n9hGhMCP3QGpNs+u3esCHa/og0DLSYoaiWAAxSHHx02ZhhZszFN09prtI7+Lxquj99R2floXhiRZXfNJmLmIFd+thEXP42JYohS6X6urDN6Viqf2sqxN+ef3+IorKJ4m5m/d42nv+9d3ZivsdHxiEmZdSrS5q/r+5eGzHZKN6ky1lUH/1pFCgPme6l6MHMHUUHkOt+igUNJ5GrcTzq42o3NSB3wrWvY4kg3DP3nCaJQKaA1DX7dCIPKmoEoZX8PuB0r1RTbMvrwaKtJFgSRjk12yL5f5QE7SOmetUrpVkjVcqni71CwcfWb60eOMyQPuVSo5jYjnr9HeSkrQOqAaEQ3PXQq2nmyyoIMpMNsGL+9+6DLS30qt8QdQoioxr6S7QEcodyncDCadbLGyQZkqzHBG0NkeHA9qII5olNd3YfB0UpE71NNeVeqOWb/7AfQHbv1e4MsSf66vk/BDu2dsJatja67GaThXVJF0NNwz9Ou7FazdjuVQ8B0M5aZbiyQ7P1N6JWc6kNKBUNbxMQ27MXl+2+FBE+PWdujrn/u9glGNai6sipDLlUIaT1p7QDo5xygld47zCaY6gHhGaTt7xauHBB8ypM40rUDeV7RPuhC/jcGn+O5y0iMl0OXhdzys2+u1nOCuviZDv/2rDVZ3HijKwYHQoANaDmMw3dF35xEJxcw8wO9frQPC8c1qSZ9LsoUjkiC60zV0sBv8TPZunFv6kGfTD3oYJssx1iaWR/FLD46LyONPVGeJ9Jd7neduvp9sFRCP34tK3aGuukZ1N3d578eIKG85zU5/s811WpyOdncSzRCN211omb08VQBZBBbtH/ccI/gCGN1P0WGNx0yjtUAGVS/tJn0vN9Ptdz7s4Oj2OfZy3F4tg9ZrRd8gzute7qXb7zDPJAhMl4HKoAhy0QUUKTrPoEh5CqlHn9jwu4DWT2x5pHDGXSmNbu+v7XGtUmsvUkxP9iGTXO0edt/sz5aTN/zP+z9vanzsut3tKmeUoR5RScPGayk0LiEQWUzL7sveuoidY/BFlpgh+1K558xLCnUA91v87gUc3Xynk8NxTytjj1/er3vasTDj/dBGDOGtpmNEZ9HOdifGGyHubWE2kVvyPfxMde5EQXEKMFplKikLx8ibYbcUb9f9AAXZHqfro699UCPgNln9TU7MvTrf/ZZSjYY/+TIWlnoKtltl4Gq4rR2LG1h8gQS4j14fjUC7EfBiQtllIbaliHx0BJxuEXdGFRoY4uB7Kn6m/bGVDv0RyD6CWPsRYCMj6F3nSBRi0Ab2NPTBk4ELY9Mi2mbMWmTGa+zlQOKvxhgZv5tMbX4QI92Ny91iz+7dtunCMO7G5eviNPfblk1Ozc4hpDRpmbxwz0lmL6Z8y3Fy4+nOMx6qtlxdIke/wf4yj4S/EmQgWrFJFwOuNXSYKQN0TJwj26w3PyPxFxqHPAh8PdhrcGxa0yla70AW8oO7rW7A2s3dtDlPE00c6Krk35rK/iSWOoHMYdUxqk0VyUIH/k99YhkkTxQtiP3nQ31k/Hcztf91jmkj2PZ68x1BFk8sq40xS1IYSvVxeDVywPZ6Cx9978M6AslC5joOWiSg74ne/iVsQPN1BJmHkLw1QVMIinIwBmIfpLqIxsCHaWb2S4V9mJ5J99IOQImHrauwO8JM50CLdXwplOUrXinKIpTHBaLO+8I70KQcQ1l/UoqpHC6Uwsmka5Ma6sa3J+7xvXdjvPNsdAp1NdKkG+e6n/fT+Y7374idpYfdrYK7jqSQ6trF8A9pE54KHm+hnkaWBKuAFiOujuxGSo83sEvybPs3VB+dae8j0B2o9n7+u/smQMZU4Zh/zZtrtuApuVQCp2M8gTC2KnJJFnKcQmji7i6/t6N3ZqK2nKcLZ4/33irtugk9tbvjjvfDZdjFPe1tNHZ+a6/PsV/Xbz1Pop1eex2sdB81i0tIrODe1vPH1N6pk6t/vx7ho/O2jkA7kH2QpgAC5Cyh5216bNKhxL+hrZJyzoIEUwMS0mrhGB7I7tNpVslw5/ZmkMpGS7waxF2d4WuPjlZJv1dXeg8ZFvHpGzfGh+wiOasLnHcjyLpKd+7iRJ6z3/xqTZVsL1kT39OP7dRu8w3sdjteKRK8S/Vh4FXRgoAoYxYsQcadNNSUGEQs2sZqYwgFA1gGjx7hNbZE0n5KTGT0KufGfYXL1++TgfUg7YJXsgNPvIcWl7gd/dZRPfGWupiMNjOBP7UM4j6ZN53VJVfT/gC6XUpx02PwEVsZgZhDGAel3eKmButiQTUOCZmxtTJaGoXOxB5YChkY7JqIM6bhfaZ7iph7puSiUwygppZFLGkH428lll95m6VQ8dv2Ntyj7HCHwljzJCfjqPHbnSfsrkZi14Mf5LU6D1CXz9VxFe4UUo3Eh3CNuwZUu3vzOUen0lXAIxQVECeYZO79UzG0GBK10YOtiRHBZFsotVjH3/Gdagrd+9A3odJzKzSq271cyZuydAiiU5i2cjN3WFEdh3svkqz9OHW8VFcHdLwfHNAohuzqlHc8qNO12ix2fSUhBVrLE/lxpKy6vTlv3FK0zC9+/gCm1TcH0FZ3rKdk98DKQSvg32lsNDA2Psz+w3YcO5+lsRfjI0+c0Y5iW3l0lBkdxZY23Ffc+yvc+RVDqZ3EWcsZ2hVedHOKTgPd7Uh1c61uztXN/exJx7e5eDfXavNcrcHuHYfc5YLnfgGlrXXL/PpXn6SlFTaY8R1G3MJCy5/alprbYfMd2WmTQOY5uv4AI98btNMg7XL4l9u67K53mhZK+0P5EN0MUDeT+l/xmP1y0DuZdu6F7Xi12m0d54LKaZdFyJj3Glq3/0/UfojrkJnkOwAAAABJRU5ErkJggg=="/>
          <p:cNvSpPr>
            <a:spLocks noChangeAspect="1" noChangeArrowheads="1"/>
          </p:cNvSpPr>
          <p:nvPr/>
        </p:nvSpPr>
        <p:spPr bwMode="auto">
          <a:xfrm>
            <a:off x="47625" y="754856"/>
            <a:ext cx="1092994" cy="112871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7" name="AutoShape 4" descr="data:image/png;base64,iVBORw0KGgoAAAANSUhEUgAAAJkAAACeCAYAAAAhWagCAAAAAXNSR0IArs4c6QAAAAlwSFlzAAAOxAAADsQBlSsOGwAAABl0RVh0U29mdHdhcmUATWljcm9zb2Z0IE9mZmljZX/tNXEAAHXySURBVHhe7b3Xl+TZWS34ZZiMyEjvKivL+/ZWannTEkKCix1ggAdeWLzywANr3b+Bd3iFtWAxwzDDYnEZIaERSC0JJLVabaT21WW7TFal9xkZ7u69v3MifhEZlRGVlVXd3OmQoisz4xc/c84+n9mfOZnf/+8v1GrGV9UsXbZUNoufeqy6sWzlhSt2sHbVnp5ctRPHD9qJh0/b6MEpq6yv2sJ779mlty/buzdX7eLcpl1d2LCtwWkbOvEpyw2eskq5YhUrWy3bi/NmLVXFWcs9utKH9VXjSPhg3OOrhtM0nyjVk+p4zjARjeMwXD09u49ZrVY13Xfi1WOt12q5nzan7MH97bhW61jgOs3X6rHabs+FzzJWvJWppYq4vcZNVSs166mlrLcnayMDI3a8sGFnj/fbqXPHbOTElGWHBm19oWSpoQErTEzYWLnP5mtbNgiA5oYOWrZ/FODK4OI9gCrmDOfqAX73Z/I6ztOH5AB/9uaZ72KB7UBZ58dpc6U2X2o5iuDp4nZ2nAhzmko1vgikYH53ucdwaKanZxuAyOLINICAL5UBOZysFyc4MNiP95gVt2/Zu+9ct9W3LttqpWTLi4tWXlyz9HbaitWcbddylh0csEp+AKfotSqBhYv3pHgb+B9/5r0IdZ0H7n+FI1qlQieJxHFplX5djUNYzMlj20186/Ux1Xt8NX9xN0HLz3h0xq/EH/HGlXv4rlaskE1ZqrJmb1+8aN+7fcE21pZsbXPNtqolqMISVF8F0i5nGQArVRgyKwxbMV+2fM+UFQZHIHo5ajWoScl8gW0PC3WPA/EBf03DuedZvPubb71W60C3uZ+2d9eFANhx6l0eM36UsSqkWA+xBpVJiYN3Gv/ZLq7a2xdesVvX3rDFzQ1Lw6bKUKvCvrIU5FzFbHUbdtfapmVzRUvl5q3cv2HD2YNW6J/GsVmDuQCrDKetYo3i+60D35MQvXcaWdoALgUB0zCYrTbI3c9K999oe4+0TXiK8C/tLd0b1ymftY24/sDvuftH7nBkAolBNt3xCwSTjCcJM6hKTSWNyCr/a/NLi3b1xjXbXl+2XDpjhXzBhocHrTBUsG0gZ3l+3UrlLYMuhXpct40Kfu/ps+3NVZwGDkSGapNnrRnxxV9kIz7IFb5vA9t6ov8f6f2OY7ib+PPPMpp0iQr5lAIBwVGEJ1hKF6ycythwvgfe5RE7fuKEDY0P2fpW1W5cmbOZSzdtffaWVWpFS6d7YZsRrGnAyqWiyyBXl3r9LwGwjqP+X+IACZlOMqujxudJOoEMGlB6Dwa6G0wUOcRdr2VyQ5btG4dkmrH+0ZwdOX7aDh06bPlC1jKbW7ZVytg2PNFiZdG2lsuQaimr5eAA4Hv8fgXSTpeHSkyl8NkOt7rTI370+X0dgU4g6wiwiK9OIAOi6tiSBvAzU2HmQV+MTT9sWUB+eKTHBvIj1gsjHs4o7DOzLNRqPtdrvYODVoTNVrF+6x+npJu2dG9GPFkN50uBv+jBW5aKzt+4+3bP0XrLHb2yfZyJ9tcKqjHaYS1PQHMgCuwordvOTyfR0WnS689JQdDh1UljUKZ0AlEne6t+C7udiJ+RK6u5MAsaDqCAqiOxBRJ18tAjNgJpNmAzgB28SqhFHki7LQUvs6dcs3JP3ioDh2x44hEcf9L6hkdh7G+BhCU/Rku4AmcCgJN/CWI2+Wo3sLvc8wMxnu9wfedpaVK4+ndnpP6fHYTozgftAA6dthNhy6XaGWQdubOuAdQRzRiU3e5ZRnikMBonk2eEm6jAeM9k8zYwPmq9pVXbNniPAF8mmwZ4aHfhmMAA9/eP2MTEcRvqH7cKAFvmQNCfkAaGnUYJ2BCUne78Q/a5rwRKuTqT3klS7OkJErbrLt9/kJJ9T4/R5kuQZIm/hlVMcFYgrUpgZtNUnrTj0z2WzmUg4PCuQPplgCLYWmm88zD6c7DDUhVMQy/DUhUr0ZvkiSjNuPjqjOx+3fqDPU8PntOHZydBsV8Sth2AWsM43YBsv+5nv0Y4kLHhdFxMMNRrZOqdf4BtBcgw1EQDHr8jRACFCUkGiVWF3UWfYWt1yRZvvQ/Cds16h8YsMzRsPekoRumxBgJuv+76QZ6HizAIGU6wbNgPlFXuZEz5QvgwvZpBpvHDDTKYjZVbpe4D2LIgVjOptAjZHCDWB8lFlrUKAKZolyGYfnvrTUi5CRuYOmGTA0OWAmlbIxJTfNOWgQSoEHiRuIwGNa/ZCPLuZJQ5wx/gkIVrV0X2hXu+T7fTWQLReepsk92n22t72iaCnJOXIM39Mxr+rS+tXGfXZR9C5WXwvyx+K0AVjkNKZTbA4mYY74RUw/HZdAVk7BzojUEbHebRcBBqVJvOfvcAZBIAAGRcZZquxIB9EGz+3U/Gh0tC3P393/9v7Ixo1UiKJaSrtBo9QjqYAFB8K/qesoFCwQ4cmDRb3LJsvg9pQZBomTScAbPpySH7+HNP2MFjT9ilm+s2u7IOoBLDJHdh2UESeIioYdPElStAUxVJ0n80kfcfCvfxCk3z50KlWZIFyod8lgfKSUNA3cHoT8HGKvT3KbS0vA0nIJ+zdAEg64WkAxF79sRR++Knn7aJw2es9vK7tvIOSNothEYreWVmWBoAU85P8NSa3PXWPKX7OAgfnfr+joAiSMHGaFKXCd6EAd4oVegcMi+M8ieVBhUBzxK60XqzOctlIckyBcQrc2D9s5bPD1k/QHhgvNeeengMX1y1q9fW7dbcmpVKebgK/XAoCF7YcTwvPFfGAVy2hTdtwQBEXlevZLwzMohdSLsgFxsDmuC06n+Miyrxh1aScgeH2uY8e0rRaTPVO5mR/Trz/cRV0DwaqBBIrGNMHBbJ2GAlRTscIBD1QK3JUCRTLyjRYPjzZ7AUloa3mYY0S5WZwdGHzwbwWb94s/5c1Z48PWqTQ1U7f3DRLry/Zlevr9nsIng25J5RhdIUkz3G/DWRv7wQb5B/g0eh1cC/41+6tHWV7t/p/PKHS76cRE38JZiHyYn1KU2o67Z2PlV78x10BYWOVkA7D5yT0/GLnYdjH4/YkZdG5y6+NC7J0eCcKguj5dUyxvFr4sMQRuqDNMsgRJCqbJqV1ixPI7+3ZvlUCXxZzfoAxhSC6qemJ+3gxJg9+XDJ3rnwvv38rfftxu11W95AvBNgq6QAyiouTzDVED2gZCOwCTwh3NliqW7dBB5G0QN+Tqfjw/PqFvYfnjve450kNJ7O0CX+d4KsDepIRaRhl+Vhh/X1QRopM4i8fhGrumjZzLb1prehQiHlYLuRquC/Q4WU5TJV6zs3bqcPD9nlq6v20zcv27XZDeSi1UD29oGrzQJsUsjAFfg3Mr8SvZREAHPiYVwYdwq97HEA7+FrqV1DK762u5J293APD+KrnKNkyGqH5L/DTXQEGWNlNUgugqwXkowGv6HYpMIgONSnakMAunwfeLQspAyOkz8BoIj8ACYGkCo0CDU60tdn48O99talGXv3yrzdWli19W2cD/KwBtuuWut1KQXJRoBR1Eq3ynrzFHHZah82rqjDDHe54B8ETu7pGq2CrFthtitP5vQDpIlARhIVBC1WbQUcGBQkPoVBX8tDPVYs19sHn4AELMNQ0Rgk8AoC0db6GrBRsZNHx21qfMAOjvba+Su37fZSxebXN215bQNqtACqoz8Y+7RRgmSjPYjrSnXSeZBavbvxEplaD2wHBafYazgPz9lG75GUTr5IuyRJU/9KNwqz8/3uJFr5rDsrj1rP1JnE7Xztbo6oyl5vPGu30nl3SRbzgECm8lVBSmx5ExkVMMPS2xkEzrNWKCNmifyfDNK4MwAFZQ6MtRBKgjSCOqRnmkauWbWcs3XkolHlPvfs43bu7Drstav23qUbNr+I7NpSzVaQbLu6WUUtAcDM1HCkehNgyuSobnuQWvzbHl6Bkd7DN+/4lRZXYT9P/aE8V7fASt78ztkKYsLng5KD2spz9CulkpWRbs1/e5ClkYaxDhMeBzgVQVGQlrTgCnSbiiVxNajONPi0weyora+t2vLqshX6ajY6MmyPP3TSxgZzNr+wYCtrVZuZ77EboD0WEFVYL1VsG9el9FRZqK4iH/SDe7VIMkpHxno7vro4pOM5JDRbXdv9OnFXV9/TQTtAVg/vKCffVSTtK9lmAE0VBn8lg9yybBHvTStn13HhbSsjk7FCe0xeAQpNlKjY8BZZr6dqgoF+ALFqy0tLtrGxYSNj43by9EOWLcyAwL1o/alNe+jYoG1DAs4sbsojXd3qQWp3HtfOO6/Swkbs6cn3+qWochPf9yf11/4ozjvfXGuu2F4ky14ffa/fQ1iJKTkSRhoihX1k4WHolHTonxN8aRSUpJlPBqqiCsqimkKFON6UWPVUHhGuNNBdcUZEpOgIUKcDhEPIpk3juMWlZZuZuW0FBNRHxibs5MmaLfTP2iYybcuQlMN9eZseydrSegVAS0MCFm1xtWKbUNGg6nRPIol5rRClcIPNp93JZzxRKC72eCx/D1NTt3d4soCQwPXUiUVPu0iML36WmeRwonujhalDdotc7AV+Ow3FmHDkV/NFvLfXg5OAAJkbcw0D1tN6KJB6oK4QF5KCYoiJxSIsdRM/isFnGnaqzPAnfgZLm9ZEq+apodQgDTUw5BUlgnhuqM7hMQXUb926ZWsrCzY6OmaPnDtua9MTduXKFZudnQeQyjY6VbATMPy3tku2tLhhc6spqNKcLa1t2Sochk2W5UFy1qC4q8jy5T0SyCSGAwQcEMHI57U9U5dC0Y3qKA0ofV2ShwlQLlwUm34+joXPqz+L/+Rksrc5CO+d9P2esJCEgq7G+4kYT4C7/reIvl2vxkX1IEHW6dFDbruAJzgpWUe2l4Ajr+3urSROSG9vrx08eNBWV1cR54SHubyE0NSAnTt3Vn+fuT2rz+h15UGZTKMPx5HD8GAB6JX1gs1Bnd5ewPc2zFY24TRsbKFcryjuTbEr3GNVah9vqHLiogpPmTai7EfmzIVn8rkJnpxUvv9eoWcrcEWJpvo+H7UwT+4VJoqX9wlg7aamGRotQPHH+dC9unLTKLUILLYv4M+xMYk0zD08GGmFDDJsR0ZGbGUlZXNz826njYza2BjSvpHpMTs3B6k2Zxubm1KNWUi3Qi5lx9AW4fTRSSuB+F1Did4teKdXZ+ZsDip4o1iGhANtsrWNz73uUzAhJcJCXABHtiZTw5vmJeS1RdUpMDmgQmhfwKJUb7w8x6s5bJWQhncz5R2Ei8M8cVC74x+cgOr6yTqCzPV+XCAUBZRecWDJ8HPi6GHe/RJi+hCBRhVVQBrR2BgcguVle//9qwBUxsbHJ+zQ9EEbBKAWFpdsfn7BVtdWVPdZ6CvZ0EAZMftepCAhsgCfYHIMlVMIxleQ+bFOlbqEMNZ60eaX121xZdM2oHJLYI/LkGJVkrtpxF0FumiSBmkVU8UZR0XBjPSjpBuGi2GtJMMvM8AlmQONNpqP2f14uSnyX+u107tk+nV4Bq54Vi/V163MDaczqCGoivg5HzuDvDIStvEladdBbXi2qZ+TEm10dETnWUca980b161YLNqJk6dsCmpyfAJVUwDbpUsXbWH+to5ZWJpHNm4Wajdn/QBpHyIKg/g3A3VZG+qxrdE8gJWD09APp6GEXh5VcHBlOBz4LpyIle2qlZHdq7uIDoS0KoDC3wWdKKpjID8iUlH+ugHhz8H/BJutBWSt7Q5aM0r53aRR3zSOSbkZL584fzd5/51h6Tl98RXNTj2XG9RNJHTn8zWO6CDJAsMuxyDegK7mgxs8T7eBG4bw3dxA8liCrb+/YCdPnUTuWr+8z2vX37fJ7QM2MjpsB6enkOWRs9s3R+z969dgky2A5M1aDpxbjRKqiDgEJFsmveXle1gAvbDlJvp6bWpiQE5BBZ7v6uoa+Lh1m1up2DKSK1fhRBRRr7ABshkaFp4tJCwcGq0uBPtNXY9YzhfULDN90d0o4bY2P/IepFjS37jj+FFCJuz+pObc65jv9r3ANdzzqTuqSydWPSNC/QsUzG54/Pd8B8lVSlMbBnpfARXrRw9Lcl27ccPOnz+PAuMRO3z4kI2Nj9lwv1Me16/fsBszN2x9eQ08XdHKsOGquT7r7WeMFYBg5TrDXGUUH5c3VVnVm88jrJW1A7D5qgiPbSPKsL4FgG3xXyT9rmzb7Xk0+VuAWt4s2iaetwTymZ4uEE0/Wt53hmYCpRal+h4GoSkUFCVImxM1SSlp48RBrf5WXQXt4Ybu41c6gkwqI8QLnQagcSwZWveu9uv+nMfy81Ntjo6NiA65cvWazd6Gilxft4NI/56C6jx8eAIRgwHUFPTbjRs3AQ7aapu2hbZWvRVIsw3PLO+FOqUaZWB9o7gFabWt3/vw9wJK/IYG8jYOsG0hK6SCUr9abRge6oRtbmxDwsF7XVyx67eXEYVA5shWCa0ZmIKHZjIyE+KsRpV6FyORCJpKlSrtfaeXngRZNPx3s8n26HLcxY3f/aGocGvWxQ0T311+WvpsxZnCREDMiOPy1gNuu0inyHj2wLW+k7QXwj11s9olnhmnpNDkNWFsjyMikIbKIpBu3bptF1F+V9xctunpQwDIkJ09c8oOTE3aTdAdN/H5KoBIybOxtg7phbAX1GtlGGY+6JJyhXQL4hOldVsBu9bXm7Y+SL9cL4L9VIuY6F4WNCPTJDsKiZgZBk14EOGuLbt2e9VuzDL5smgzC8j4nYcXC46uJwN+jqqUtivPIUMiZojSpHAm2IeF/+VYUcK6bevhN3d+arQD6+ALI1YnjN1g4eGy3eRc+DF7YUxaIwd+1iR826QntUH3jvPolsJ9hbmnwVGHpg9OBJcfW2U7gp4SiFZkU6BwJAXGP0WWX10UaRzTS/MSuh0GaELadUN1RB7Tb8gtXH5vDDHOPoBloNBn16E+r169Ac9xzY4dOw5nYRQRg347PTAA4E1Bzc2D9liwW7OztgGyFoEwqD1kgCBZslQC6ACgHBwFnnsTxv/29rIclgF8f3h42GqFNECIGC0AmsKiYvHM5PiwHT00bGWAivTILfBz76Cr0fuzyzh3jy2g4cwC7merAn2LTJQeEtYqBuZqIc6ICF88HG9xdxxrqT565pTXAJ5AxoOiU8FffcKi9iDp7aE+d7z0INHfcvu8C0efX25GjBcvJ7HAmHEi67WOksYPbqm3Ii+R2dIAWZtvtzthuAlKGEqICmsyOTRM/+nYw6G7a7Q7KkpaUhxHjx61oaEhRQRmZmbAgxXtyJEjoDrGRYEwXEUvc2LigE0cOGDXrl1HlGBBS93vG+GplVXbSK9LOmbhCGRZaoVxWl5esduQhqRkhnGNIQAug/y5TQz0WmnT+hHgzyFfrg823amTQ3bi9BnbwDhsIag/d2PTLly7be/dvGUzANsqsLaN4poKnQdogB7kyVVSoEsQKoN7otQpagPZuMqAd+K4QY24xG2ySAgkMSUEp4+UqJeEithzhEkgbtY1XcdEd9PddwcyV6nifzhZCDUR5Q3+bO8g6vRNSgRKFV4/i2RJAor/0q5aQpCdEQG+tmFrDQJk7uWajSNMRcAt4pjFhUVbWV3RqqM0q6CvlRwCGu2Iw5L34zV4Di4evkkK9+A6bLtAAUMCuABnoi8PWw7nzaONaa6vgObN/Tb18JCdOzNkc8uHoFaXYcOt2+UbC3bt5jIiE1to2YBsYtVJsGTBY8FSncpVcwpI/4fWcKC4o+WZLYkRUvQFrJx4O34U48yJY1wv3/2rHbHXBYC6uVBHw192AO0ttd7kanOZrFx7/MzU6ftZ1cxrSPVopXu0gdKMISkCzENSW3IKGAftB/UxALDl+/oh2YZgk+UBtn5bA21B3m1jY93WYK8JUKx+B7j45nnzkFKaYjzrFpyELUg9CpsspNgmyv82QIXQkUil0N40vYJrDcP52Lb+wQzsu154rAWbGjtkj56owWHYgA23ZNdmlgS6uaWSALcJdVsGjdIDqkU2LlWmpBrrF7iYCDpOi6svt3tpt7h9V+V4yB7jmxKv1abuZtrbH9OEs30CGK+UUctsIj+aYuLAwkrhz3gIuv56qferTzSzJPnAvrJcD8vE1cPv3SBt9/gRYEmbjwY9JRqlF0E2Cxvs6tWrUndHjhyF7cWMXNhhyH/rxXFTU1OiHYrbWzYPm41ScGOjqJgp1W4FToEz9SApYKMRxPkcng1/34bHura6CUBvoMlfDp/l8Rmk4ja+v7lgqTlEHmCrjgzD2+UCAIAOT/J9yJ5AW/p5ZGLeghq9DhvuKkB3Exzd0voGQl+kbGjTUsoBWOyWhMVLW7Buk3JyCD6oWs0Tkjh9ncdUrD0IrsQcJce7yYEQDoiLO4M42mNCQTtJGE7ufv4dX82WpER5kCYElu7B7yNIuqSNEJC794WlbyZvPkoyqjOl+QD8VJtUX67C8pBmM3bz5k3kq62AazsqEFL1LSMsRVCS7D165DCC7QcRetqCo7CImOkcAAR/k94e/udqE30/WMBMbg0Zull0lqR0Y91oDRNO3m0dgF1fSwF4OC/ug12NighjEaS0+ZiSzjSmQwcLCOz325PVgyCQ1+3K9Xm7eHXOrkKdLioSQWoEixblhbLP6DxIcvM5mSXDMkE6YJB8Ltd83OuTtxf92MXExAtR2HbrwrYBW0d1KeOTIpqCmw/O/yni7A+moBPTruutleLN76O8TYxHBJcvsoYKpeQ5AGOfoCNwCLIrl68gUjCqDNwRvEltrEOCrCInjblxvVClhw5Nw1EYh822iiD9CvixDalTEbAAM7Ne+wcLSDVHT1yAik5PKosCGeU5hbZ4AFSNdtwKvguwSLqz1VYeQBtYgoeasyF8JweQD8OZePLkqJ07OoGsEahV7OZy4eJN1KfO2TzqHLagwivg+RhlcIeAKpH/Uh5gTEOOn6/AZkeya6hJUXUxPzKLmq+xA5pdnKYjyCS59DThbFKV/hbQ1BPWQZZ8dQv8LtZTy3lDD9oA8ijpYuoQHYPh4REAZQMSbQZxznklQY4jQsAIAsFIVbm8vGhpeJakLmjHHZw6iPeU23mwxcoAzRzokI3iunvQiHFqI43QLbzMXmzs74f7oAquIPcug3YMLF6OOWllhKmKSF9aX0XMFGVbeUQj+vJoe4p9D/r6QJkM9dnRAwPIBB4A/zZlN+dW7OqtJbuCrYRmEHHY3CY3yWouJp6zUxwn3W2zYPm3H74OE+/ax82k4EPs0Br1E7copNZTdwNs58mS+JA8Bs6VzsKiNK6khvEtHQ3OJ82sBLrQdMeZmIjVLMnillm4RxfqeiV+3A1YXa2wFslWl53Bfsjl2EqBXiCl2ryyN26gXXwembZjY2PwUMfUOGZ9YxO2FjI0FuZU7kcQDkJqUaVmIXkmJoaR/XEbUm4dEnDVMvQ0ATICrYTg+jakTBUxzBQ81l5wiLlCD1QspByC/RmAip4kP6+UcKywgdQjUBtFhD378J9+3E8ettzQQBZ83zDS0EfsifVDCJWtQJ2ixT0q76/d2pRKLUFl95CndIoMoxxJXhcCdBBoXrsZEw4KYkgVRmFaog2dghT2/QdapkvTL/0VKJPGFLYXfnHGIvwasPM6TYyWuJnE584F4qYBMhqhVVHMdAA8I4MrqQcZqBluGMFBZuU3yMdIEPYwKVChpxBMjtdkMUon0dpJNAc0tTMyk1kN0XbLwVaiKiRoKL3WkLmxiiKWDGymEWR8jI5gXwJ4jJRc9E7nNtGJCMNRADVBYnYSEz8+UkDmBngytMy6NTOPhn/oh4shQe4tCGpIF2aeZJjEyUmmgV6ExOPS9P2lysxng9RT00DWR0DqVQHKEh2ODfJ03r0yA4cijSqufoD9kZMj9vDRMVtaKdnbl5bsjffm7PL1FVtAEQ4sM7fZRH3gf8qUISaY7ev95ESQS0YE453tVIPiEekrspd94xwgIQ+lgQN1Qw/CMgiHnRByYRRy9dviz0HGVmK7vOryqK0U6oSY3c58/z8j6GJSJCkPqsQ1VkqBdCVnxjf/xs+GYa8VAMRIhZDqWMT+UWuwi/K94MMKI3by+CjoicOQjAtQo3M417JVEVjnOBfJuUKdlim1ALAMQJDmjiyYRPxZniFKoeUcbUNCptCegalEGTgYTMTMwD7MZrfwb4+tIdSVR1PnHGK3BXBxH39iEmnp43Z7dt0uXlmw91AUfQUe6lqRWbv9ADkAxwpqOQi4Bnm/OHGxlSrtRGomhgSVjsUtjRx1FRYJ0baUNxnCYZC2CvG1SdFuJWm70TwdbDKnMHwbvbByYlXG/cfJnq+wo+9ZGPWBAUgucGYEEaUaQUXPkx5otM3opfLvAiRohx5kcOQRRB8EPZFDQH1sDPHMLJDTC8CA96rRFsPkgv1yu020DyQchqxKdamWWZRmQS1JS7Bmgq1SaWnhu9AGZbR6yLICvw+ZIfhOBYDNpBfQ7HkQ1Ah6ijw0bo+dPICQ2TqKoufstfMzduHGmi0jU6SEGlhSIYyjqluSHBYKI5YjenWXhwEp3AJVw/sLtQ4uQ9xGq7+jiZOYhR1UhXuFHcRUa3+yOx2eVKdO0tzh9eGRbj7Z7n3WG/Dhd9pLNP7phdY9SBxD2oIcG0FGDo78IauuqiXYWZAs6FmKCneQt1Au/YzfIvVoPb+J70HZFAEUhtqU9uPktCZQBKqbH6pdpaSgoxQYfanYQLZqwzN57qwE83YMOLUtIRukXFtRo+d+OAuT4N8mJo6hMPqAvXlhxt68OIPowgrI3i3cA+8bUjJmdWjnPw9ZNWbGtzWqojsmOUDaa+wBzHvR9fk/lUB2Y9J3IwcAsqR943Yi2X0vnhArw4o3GZUsiXO7TMYjl6aIQy0ZSGL/LN6bblEi2MNR/M/+3Xjzw7XaaNE+iyBr9Xz5bYJNO6UE3i/+Gz8bRLSgD4DjA2XwnBUUqBRryGjEpG8gRlkDxzZUQKo3AFmCk1GCCixBLZZZjAxVRPVZQxIluspIFZGV0PhAndKWJf/G8kLSISxyIcgo4YRHeKhcBBmQujUcS2DPwuudB7WSBYj6IVFHh/rtc89O2yNnxqFCF+2Vt27apWswAza3tf1QCvFSApjBeWU4Q03yTD5FzTlw9Wq1REZk5ESdXdBk+qC3SK7dsuk44zF+sYtkkhx1slWGrXucjP5z1fKLccdXV6vxVMHKDCI36cB0g/17PUbBcKgM/ksCloBKvpoWVoLRjtKPzyIQEgD0rKniWFQMZ6cX9s8CbLI3/uVbNgSDfwiZH5kDE5afmLRh0CdABwLwyPDAWKGFm5UgwdiuvkbJEbYYyhJgchM5cQyWOwh6eD3MbpYFMxhnqtIqgLtVQohrG1JTAEWYDPHTcmUbQBtAAxtwb49P2bnTB+zK+7P2KsD21pUNZamoagupS5yYapCgfBZttkDQBcBU0cukynEIDkIEXR1AdaDtbWY6Gv6CFQaEIRkV0rIGQDn+QTVEIKkY04VyHewfoPak+iPnFUNPlMKSxCEOGusLksOWlHgKp+H+Wb8JBgLPBmMeEibdj9K806fsKsC2+JMfw5BHeAmSJQNubvDwYSscPmI2Oo4ag2HL4W9MI68BsPLUqboZryQ1BGlXxonL4tewGOAJ1zKQGgBAGanj5Qx7hiD5EtfJYWzTSE/KwQ40dD8iQJfWaFdugjqB1EOkg/1FnnoIDsrhcXvictFeffMSwHbTllg8w3w3ZINkybmxiyFS1X1eyb+5XFPFVbS/qdGCd9kRVrvNcfisMxkrTcfCXhbOkpbAN+UzBw3uvrkbjvGvRBnHo+Md3p8DoiTi/ZKaIODoSVIFEXT8u26uxeyIalZhK618Zwpl0zCLgvwhkDd0/Jg9+uUv2ruXL1lm9gakOvLS1ldsFfUIS9yCEdeCN2H5AyCGIen6xqasp39MW2tnwNGVEa7apPeGCa9w0iu4H6jWGuw68iNMQSegwRYDXLhnqMg8fqdUY+0Cp6AMW7GE52L6eKWCGCp4tzHQMhOjBdEuxw/32Ym3R+3lt2/a5dsbCIFB6cIWVcIkgMvnkhbSREaHJdhjspsovfdnBptjl25I4QKsGg8ZF7LNnJD1iQkBdN4AvCOpTmZ2UnXKQ6n/FM5FV9jBdL/UZgSHjG8AhCCi8c6Exgg0eozRBqMq9HXgGb1hzeAOWaLn5X0ewmFrBa4Wemn4lPQSv4Nzjz/3jI288jOb+/d5y9U2rQ+UQ17nRPuG1UUrreB9/aotv561udyAbYMG6RsBXXLsoA08dNbyR45hV71+qFMWK6PfGyY6gwtkwZNlkVJEeyyL3rwpSJ8K7Vm2p6e6hLSjVskjVIXQgaqtaMPxeTMAJDPWMmghcRjx0smxM9g/ftp+/LMr9vN3r9ssCOUS8tpq5DUh3ZThzKRUxWyDJ6qZ9Pl3cj2pmtoJhTYOQsRmcGZckoU/espOcHVD2CFF7oUuMTv0YAKULBm9JnXYxJrAjHGiVD7HFScgehoKOZgAv/3zV1qMz6QnSaBFb5JeJIFGCRbpCqpQgsylM1QIJBujA5TU9HIYTlIvNoUzaLZCpfAZZCZwrUHFQaJkUX9w6AtftCUUuaSuYKMMnK9C2wefs7qeLRt6qSIZfoI0NYS50nNXbeXyz23urZct/8STNvXcF2wAnuIajDfgxyUYkzGQeczs3OoGognoYJkCrVHAB31QyymkMHFhFJFdUoIq5MLpZcVW3qMBfHZ6oikArRfAO3ty0CZGTtrJI3n70atX1MN3rYSCG/B/ZeTVkVvzmDRf/syEg9LChYFg9rejKuiFthF29WC6PiMt3fXLXewIsHgiEZ74Hx80LVLQV0BUqF2f/h4OjIa8gwe5YJBaVJG8t5gSpJoBzMIm2HvyZJR4JdhEpAwyAFkeExJjjjnYOEx4zHGfAqcIPU4d7pE+D0E59vjDduhTn7SZW1CbJaoxSHYuNkoTSnQSwvgbAdiPDygfSnRIrs/a0vyPrWe5x05+5Zdt+MBB29LeVEiYLMLAR+oRFyboMtwzv5/z+2NtK/dNCJ4xF4jGmnQHnrdIL5YbjeKaygLJlrDrchrp67326WdOIhtk3F58+ZL95PX3bQZpTqkMMkdUgUVwUUyHSEB80t0AtNt8tQi3LkAmXMtwFYejUFIo55ckpYfpleQednJl45bjg3klK9H5M+8lZrpyQmJSIiUa04EIQtZe0qZhpizttiU8B7/H4/sQ89R5YFTLAqCkjjn6/HtowpeFDTT5qefs5k9/aMUL71iBzLlCOXCU2BIBP1UQSmK6NQPnBFkGIbkBLMZBVD4tv/iizSFYfvg3fsUyKJgB0tBkENJqG3UGodROzgLuER0+lGKkHpcofmE1Vx9in7IatWCQLoT8Nv7MmGkFHiOdiB7GW/FzFgvmzFEkWQ6es4nJvH3/1avI4l3DdQaxGPpwGtJWbDJIbSZRtnPynGZo+nu7w1oppZ0gazm3Q4wveiBO0il9WTEyX0U+ET4ZHtVvkzp8H/FGKRVVJMHBFR6B5wUh/rcoAQgmenckLvv7e2yTmbUAHdWHzoVFxOqmNEhYZsV6kQUmQVXlgJB6z+MZ8fvAuYdsGmpzBlm5PRsLaNDs5kG0QNNadWyxBWoCSYnkE7mlYx6URhYE78orP7Gxp85Z/yE4BLC/2FKLXjyD7iUkS1Z5T0wNp8FOmg2SuAQjngF8BvxZPR8XOs0D2lc0tAkV9/8D1YngPHPSxsbT9tnnTtgIimN+8NJFe+siSgnVicEzSCh9lenRpZBohWI70aKSuPiKZW3RQKeNIPaYF2amhaL2fjwnwhFPkR5TfZxDk2fiir1uh+2nXEvmkQn+wV6I9xapigg+zxKh3nObRVv4IDefmRPbsGv4bJQKRagphplo/Jfxd35GIKqIiLwSQ0TMF9Cjcz8C2F2Dw3b4M5+xxZdfse3XXrS+8My0U+k4sicbFygNe5KjHDekREIFop8HQFxcmrV5SLQhOAOZ6aMwzDFslJZbDDUBaChiqSj3n93CoWpxT2UG2uEs8LljAqcoF0liZorQO3USmP7CNsriaWOxmh4lLbDteu3pc1OqTxgevGgv/uwaIgugS7A7szpj0n1QyMkFC18EfjSC6nOvwW+RbJz28Ld6FsadBQxP7qkgzlq4+x5PoNUT1ivBx7CEmvhSojm+ml4u9+7fK7lYIvDiwLe7KqUag9ipVNHJWtwcQ0qkOijRKBVyiAVS7flz+tJze5PmA/7GDAs8d+7YKTv4hS/ZlUsXLINeayRbqTZ9v2LuwU0GntQqpQqzN2AHhgGiil3/+c+t+NPXbPJXD1l5CN4kvMsqevOWYDuCwIcTgPMB2YwmRMnc8KhDljAWgfcjcT5TAgLXYw1GSVGHqgqWe5FsOYw+IXQiTh1CdVffOSywjH3/pavI8kB5YHZAQqPGGtVQmtdWdWqQu5vPjjaZA8bL8kkCutMRjHsXV/5/STqnA3av1uvuxu7mqCTAkuGh5Dna5qDjfml/xXI5HkNHgdMTVatYcT0i3Pw48FRdPIrzQK+wt2CHPvNpm331FVv9wQuGELpsV5fjzrZ5cpA3Y+GgE7oiDvB7HsBc/uF/2PBjj9rgIw9bBYQvcn8ANkiXItQ5Mi7oTVbKcGbcLnEvMtSHKhqDe6oAZIwa4Oa1XzwSOhSXZEYuU68oncX2IwTGPrxsq3poos+++pmHlNv2g59eVtv7CrqQq6ClY93l7oIjCqGOWRiyQQigwJg7iRdtMf9X1IWY9CA9Za89mFcyFBTtMl65nWRr3JFLJWe5g5SGmvHAduy26AmAKj8jKCjRmB7DMBHfNAnIxIMUrTEkMHXADnzh87bx5pu2NXsTnhtpHQ9HcRcpEBsuCRN2UhoTzWMgVECFgAb57vdsED1AsnACtPUQeTLsgZBHZ6JNFLJkagjSp50LbHREcpEikJUhwZTr5uEwpg5lSKtoQOAoQDqnyAPC9ioyfEVTAM87MZCyL37sCFo+9Nl3X7xm56/Tgegof7qe4IyrP1+t8eX1zEEDy8TyEAuP8W0F3XNSkpy+S5vNWy3RDXZNEJRMkont+rb2fiDBRYzTAtJtBD2tgmm8Oag0jl24sI077B1Jq4a6Z12pXmwLKlPA5VEsuibWNEaJzIkSFuHU04/Z8tNP2u1v37RB7uKC73OD7W2mZJNspYRUKjXB16jY5tYYPVCNq6+9aouf/oRNPDdGVCvK0AuJxgqpLDZMywB0G1troGFA0ZS2dd/ULpKXuEFu6EHHAZOK+CekGfv74n+kRCrYgINqcBsUCe3FAmzJIWy4pg1Lca8D2OzjsTOTSiO6dAN2KagNEevB9E7OiGLUwSxqO1MRS+Ffhs3cQNeduoD3Fc4Ivtsd4muC+K+gs6FvFkFNQYOUB2HA8FCuxZmOzXM6sRf1NusL9ylK0fRcrU6Ag0NyysUqB0rPFgo88Esv03hkzAdAklTW8Vzl/Jneqi88DY+85mgIc+ApubkQ2Z4h5EsBgZmJKZv6yhdt4crbojRQaixgBjJD16gwcyU8AbMrfHx60PW7ZluIEFz77gs2cOKE5aYOaRG71oC9BaN9AAHxfCEjyoUOCtVllNjRgyYBS06N3jFNHHGFuOIW1G2x6Dl0gRhQ+hIr6LPwUBlpKABowwOgUGrc2MOjIXTi6iaI7FFNcrhvD0O1TEhDi9RBJm8oeINhgnyZuwiIPS7iw3i4wScyIFI/yjFISMO2CH9Af5TFJHuCP8mnw8CxgJfSKGMLaIZ3axZpMShf4z33I7g8jNSZgQKYc6g5ggpxb30mr5CJgHWJF9qHUJpjEqRBMSFZGOf0QMefeMaO/eZv2aX/6/+0zfevWX8PNqCFBMGVXO4LuE4txPnRcOJivci0WHrxxzb3+KN2+Gu/AFYeniK8yDRcRCUbgk5h5bpqQgPfp4oq8nhk/sPfc9yeiJqFUh0g499Zw7ANtcvkzBLCCySlV9DVUjl0KFIewLF5RBbOnpxC2tAMpBmiFD2Iwe7DSyMWwRH3mPS15pJAtAXdah3nMTyP2vPBfXBk9NMmE/IDPB+cWbZzGBjIFuNOiUx33Osp2X3nzQuz9q0f/NzefA9VRBvY0wkAGuxH9yB08ZmeRGD5EPpcHBrH70jZRpvQAop481lIc6kIAIXCRwvTf/dMUxKl/DvGYHDMjj7/NUiRgl3+x3+02fNvWx8MdtpIYKLkrepc+D7z9dGqTylBpDvg11lhfs5mvvUtG3vkpPWdOecLXYudioEXcc4vxmcJskg2xwQGEsykW+RBA0ScK5KxpDdIz7CmlFOFrm16BkYhtlDRlYa0PnVkxJ7/zKO29p23UQXvQfR7fSEjig/sIqjupuMn98bcZefHdUnFAQHzrKxKygqlz3h2Rnx7NeIH9/LtDLl+QlYDGHb2o3jlrVn7+3/+ib1x4TboAHhQgd1eXN5CZdCq/QyDXIA7PzqKeB9yww7A8zoykbXjGPjDU1jtkB6Mc/bCbZOMVCIBxgOMekW5YjC5KdXA4h95/nnLgvC8/MILtv3G65aevwXSF+EiAICtuLwDLQCMxVnA2Cn+LWqjaivn37BrP/qRnQVvlkJRi3Zk4Vgz4sLrhqhG5P6c7fcwWqQ4ooqLoTZ+33k1j9bkWGvANCTuleVPAcpkw3qhjh89M2Uvv3kDnubyvmgnuRAChFZqAxjigvTmZyFoqsYkuJkoogMsKdKUdIf/Kdh6P4yvFszWPdwweA3qImZyMsTlbZlKtZz97D0A7OuvIhthBQ0Tp7irNUwwTLosWHrGlGpMfK3Z6symvX/ruozoPujNkeEc9u7stwPYZ/3AOBqsjOftIDYhGxtC7j9UbAbSLsUSOFEaIioM3Vhs8rnnbBi5Z5tICVp9/4otY2OM9Ru3rIp60BrqQUvgpcqoXsowu4IGO4caCyMLMM587/s2dupxG//4p8E48NzwBqmaE3154xhQsvEVG8ZEz5OfR7I2EtT8l6B0KsQHlX/LigMFWGW7eXZNHNMoYBwNQXzoR0rYzuLEc16iJEscHxwnTqFbEFwBDODKM3MwEVYxlOT5Zr7iYpijBRcP5FeNGzNHSHrSaM3kpSL/n//3RXvz/ArAMIz7J1vPMIvbXT4GoSEdfo8uDNJcQYYWbO3Wtl1H+/ZMehYqB526ETIcHkwjdytnn3jqhH322dM2gtQb94G88jTFnY2R6NiLTpC5Z4/a6ONIHmTmBHqllRdnrQK1uIoWWPPnL9j6ZXT7XpxDyGgReWIsqUNeP7I7bnz7BVAapy19+IB23vM+Z40oCh81dg+PQIvBf8mGpHYJEiSGzbx/CVFLJ9vNo03UKqxsoSrqFvqtLWBzhIjCe5y5BhmSAGn9nLS7cKMxcEzbSyGX0F6JqT9Um7wXHUfvNKjZe7yve/i62y+K+UE6Xbm5Zf/8b+/Y6+/MQWCxtRQGFxKMEkO72ekVV1fg/4JNKt4P3JS27EF0gF4ZGxevIb9/CQW/o+PgliaRjMi0ad+8BcY5kw5hbdEOIyAQjxTwsyiLY3uD4Qmzg6Ao7CEb/uSnbGoZWRe3FwC6m+DXLtjtK+/a8oXLVr62aLcuXLLJt89Dao7hvIA+csfY6bKdDoveJcefQIsA9D5yjaeUN051qwbOkYqCBEfV0zzU4zxyx9+9uoU2WGiypkbM9zAV4avtGbe62gwrh4KMakCdb2I7defFSF5SuhF8kgdMgAsOwD4thLt6Sklg3CN6QyIFeca++cJle+2NBahMJjBSLWJR1F1wnporJAItaeR6U2Pl4IskxHFAWRo68ch0AakzD9vnP34YyYHuPGzRnoI+296ewd6d59He4DoOx2SzTwb9W5wii9Sa/sIYQjoT4L+wGUYvct0m0ClyYgLHnMN5PmHja0u2hWD75vUZW0OD5BSyabnHbAoqUfSQi+oGcAIKYkQjpv9QdSbf/DxWapFvUwiQAgN82wYyQlgiOAu2/9qSoSAFLa5QZteNKuxmclhpmljJgaR0OzCsBgwcUns3UdJPcc8b7IO+yMPt90ol2DCoormNvZDKuGl4ys6v1ZdPHJAwUbvdVTerRkimJ+KK3JUHrSB+mW/Purh0a8P+739+0d54B70ssuOSIljjejBvGENvOBLISXA5An2XEZ7bMzDUKgvtOuF02te++JR9+RNoA19dsRqqzkvYdKIEIGZ7Vu363H/Y5WvftY0qQIbriSplESY7OwJkuSwyZLNoqjx0ApmrZ0GInoAzMYZ7HsL9oFfGIDsBTZqdfsylscwTZM7yrpQNIlJvB8iiHabUcrxiuR+lGnm1SGVQWPQqvRzOEJyQTdw/P99EkJTdv2/OQYphKyHei3qnBb6wadqi1utmvvBFxG7ZfC0sDgquMN5R6/FfEbBMtWbWJ8cLA6rVrUg/Y2hYyWChOWcKbzAjlCdSewMHcX3D+g7Q7+gzUPAEJpqdc8iBeQoSL+NVQNfnN+1b338XFddLUC+MwxFUnqvP55HHXE/Qi+onAi2EfzQonFAYyezrj8FmIcezTxy3p85Na/ud7TJ7i7EdKO2vTUzO2/b+7ZdspQQbCy3fZd2pyonqFg4TSE56cOtFNFCGpJtbfRcV6gfgteLddwR0ySEbQPv4fG4Y9iQyYBUv5g0zOznaYjtnttUJipxZzNIgAUvQCXiMecLZoNnA4Dv5shKiCNw+aKXYa7NLzA4mJcWFzGtR8sfcZo6bzMIw3t3IMY/VdvlKPJw8E759wnhDviVgiMzthyLf9a5cgin/XjFTqHAaROCFbi2W7Ovfecd+8KN30NiEWQnsikNwURYQNARcFAWNUJjrUL4SYoJ/YyQDeV0ZpEE/88Qx+4UvPA6vkm1B0TeDW8oiw6EHOf6bmxfRJOUHtrByCcUfXFy+uYQHpJTn6tenLdiDwpPKbfQyW7Da6kUcgcZ6kIa5zCAqj6Yg3Y4AdKh8ymPLn8I0QAcpp/5kjDbsPmVJtRk5MtIafEXilsH2MhIc2YRPdaJIpNxErPIGqtPn0aCviibU9GLV0yTOQ3JYukRMPOwuQBa+Iqx5FgBfMTgeXet7uJfubl1uM6UXYnHal5xsE3greH23lor2P/7tXfv/vn8FdgbEPRPmoWqEeRKmBFoIxmltsi5RvW85CdFsiIsJT8LgMsFbXbUnHpu2X/uFx+wYkv56ymtKelQPMUiE9Y2rdvnmd7Gf+qu4D4RkKL1wX64W3OaL1xA5rHAUPyK3xoxBgK4GOqN801YWL0KawBTpAeAyp+3ssV+yI1PPOqnKPK8OC1ix21B3yp+ZDczvkumnRIstTdlunpwZ42slpHfPoLnL1Zvoj1aBvcZaTY/WdjcnHY66e5BFK0gVLiEioCyMxOQ0LLJ9ucmmk+AyMnFkijF1hQIDG69upeybPzhv3/rO6wgXMasVIRFpdIIp0DC+LPzvmmVX+R5UjQmZQbrRFJD3vGVnT4za155/1I5PYfDZiwyhHvW5gM1VLKGN6MyPYDS/jrAStk3kAlQGQ1A1okZ8YfJaTvMQCHSSOH704BCIl8ME2gW7IldRqU6gjo4NocwN9pooF963R1+6fUVmIEYHGF6i/SXvUwQ6YItrL2302EW0qVpax43CvOC16eSFPM9uL3fH43aATCGlEFSrRwI4FyodC2X90tHUJF7sq6mD1IhbFfrKved7u8MJgtWpOAuD8ejTj1Sb7750zb75nfO2uEbvlyVfHi6jR6YVKbuTMxTBxd/9XC4d+Kbk45BwBUPyoTXB0alB++oXn4REGURWKkBUQluCKlQhuvCUbR5Nh3+CjSN+iqtgnydVNPH7lGKUEq6maJepxRMdOqp5ZhwoKhIIT4W/YsE0s0QGQP5+3M6d+IoN9R2HunYbUotFiyYRXYl8V2K0IvEqaIeJoJ3mPT4YlvI2CNwEY3atgl62i2iiDNus5rn+/h1nDFrj33uZ1U4K3gEku8szLjlIytvitEgi6FF0jP/U+O9ebqjzd/wK3IiL94P9G+yHr1y1f/rGG+hWCOYa9gslHFVj3PDVnRiCMthIUbLUL6ZVJPXp/doQfgHADqDK52ufe9yeeYiG/rK6KZYrfSQS8JzoZ7b4OiboRUzOLUgoSj2Ci1Quz0XVHMJymmzP+PD/cPA4du5ceOaRh80rpayNDZ6100e+aoO5R7COYFNSxWobbmItSNpdBiqCMFklH6Wagw0ZF+yxO1Cy6+/eRg9bbhlEk8ObHvsCCWF8aXvnPzVse7C3u1KXUoshCK4yr7gC69KqmYXuDJR7OELuLu4A5CgJgpfevGn/8C+v2/s30ZUnC4DBQOawCGCSSNKneEcpxmtzwhKOjMYu5JMp4LwGg7tin/vUGfQHO4g2AVBhyLIoQ70x5acns2iL66/blRs/sM3S+3AKCBRcow4A2lqUNpSMLtEIkmhP1T13TZh7s6RlkEcBT/MYgtTPg+J4CJKUvWNpG1KlU4tE7m7v4xc96xxyzfrQEmt96xY6OfIalGK8Fa9YUpncPr06g0wrjmw+kU5dTaB7dZA37GierH26r11O43lcZVAqr757C1zYz+DVgXqlDUYGnyswEI3R6HYREO+ToCO9wEGkB+gvzyohwDbg2ZXsi595GO+TSANCkh+yX6uYcC62NNTkcvG8Xb32PewYjMJe9BWrlUHIylEHoChxuPpht3l2ChwUBdIpSZ3K0drk/dRtNfGiaEl10E4e+pIdnvgM1gEa3HGNwE6LCWC6R9FCzeZIJ2cgxiDrVIfABNYQkvn2PHLMEALrYWawQuXgNfQir7g/rwbI4hxE3AQgy1qhzSDSNniUWlzRYnMQep8tRTNbODG/Vc/waHnteIp6SF7f8Llwe4kleDJEaTBD6ryLFuX/+C8v2TsXlzEew3WP05MtKT1IFyQ8RnlztM2km/BiGgslkEsJAqJc3QJZWrRPP33CfumzD6HyugIimt8hiJhegx6zxYv2/o3vwZ55BwQv4oywwajSYmI1Pd7wwAKbHFqSuaFWk7+5meTP5zwiSOz0AfT9fx4595/B2I56G1BVKdH75LPTPOC3fLdj/hSJ1ziqu4GNQItxTpqz5BM3uMHsCktb4ChF5Moz5ippESBx+gTQuwOfMmPr48JFHkqltfCpQgioaJhCzXCOGHhmGT5TT0L6nQpeCTSJ2jiPvFmCUw/A993dnCZC48nZYgsnptWk7c3LC/b333zFfnZ+Fs1qhmRIs/BVd4PJEdC94gVvV5WSH7oFPhgdA9pQ6hyhz9nMJJPatk8+c9x+5ctP2ZERuPbldahC7AIHth7UK1qiX0dB7E+RAvM2bgt7ooO0rKFZinqu0ihnaI3jwraZFFygRjyfgHYan8EXjB4K90dPk0Rvb7Zg0wees+MHv4LctQmQvMheZRhPwPCkRNWNBqBGbjLWN8QyvwiyVlss0hpatJwTLlQ+E8ZqG/sTSGqF8a2hAbLjgVtj19eCC/7wEv6Im6jtO0xrB3UZgjWaLEeIRG8dXPqDsOOJPglxuBdNClCzT1YdjeoWxHhdAAzDRTdW7R++8Zq9+Mr7GAwAjCCRIxLiYFzukaNKSIwGvnl+V13qsarmKzg/Wqk/jj5fv/7Lz6AjDshPUBUpSDBmW2V6afB7Dl0aQXZ6fBvbCCUhk1WSBul/0ftTTFDJgBotXyesl5QfwLx5xgQZnkMrUOFtCBLzKTs2/WnksmEnOm7Dg1aeyYJlgiQSqirgDd5lHTRhXpLgap33mNDoCY7kDHGXSDGqsICYXnq0De+D+dPZJgsAksoKBr8Hw8O0kc6gKlPw+Q5q8Q5Ij+5108d0LDT6oVBDEoo3kUVcbc3++Vuv2IuvIifLRjAs6HQI20xbI8oe48rjTXAyg70l8pXvpBh1oLHPKrNNq2Dvz50as//tq0/amUMDsktoo6SVpU9DGN9FSVGtNq0mJqXKaWRizIHchD1TWoDxfF0/cx/NMoGn9k5wS9BbluEkfl1hNnrEvD1WlFNKoR3BMGKXxw9+yQZ6z4q/UisIxklDEXLsp9ZOStUlS4vH105txr85QJ0TpEbi2Hm6OscnmECyG/egF+8wz7uCTMKI4l+iip4VlWFwbflgKltxIec37upcKr3NBRvelU94LGGrDwC5I16P+wcpXycEqaHy2BP1m9992b73wzeQ9zQGLozZDyjOFXfEIaEnxxmU8eVqXzI98GTBnvTbIk3hmy8QYEen85BgT6GJ3AEoUiYy0u5jm81QW8Q8f34FLDwlUaZn2LID0+hBVsJGESA3wZ9tQ7UWi+hKvXEbGRgAYBFJidvsdkiQwraiA8D+FLQV9fBohtx3zE4ffd5G+s8hpol2oLgXUS+4gWRLhSTQYjlc9PaTgEpKuCQAFY4KNllUsbTJ8ojFos+e6i9dhcs2qtuMkZ7yc2l17MHkaRO79ExRnpMrz+WXqmXUbx7ZAOzSp83fnVjUg/F/DMHUj995M3EAktIrNkXRIzC4LTsF50L5PtVYXKAU7+xXwUyKsw8dt/nljC0tbyMzhIFfghpgVEU4VRHIRBlC9CCD8YDBE+h5W/JdONnscriFtukZhIuesE8+iXpHdMFh63Gv1MF3QU3QrkpnoU48vo6/5wAqrH0Uo5TgndWqaFKHYHYWUmsgV0YfWYCttIJjVpBqw8Az7rHCxsK3MV6rOAc8YWRjDCI2OT35tE2OPAmAoeM1+vorNQj3XG822LJQWyV/BF/r3yOQkmMej4nzRVWZx/aKw4PMK0OYTGMVpJmKOhgRiGo/kL9Bm7WRH7v+aackk43lotLNKqcv2F4prZZFbtUzrYdvstyxoskZjUBAJrVTm1uIbnXMeYoDxshBBm2oepEfnZVB72VhE+ge+LVf+IR97rMV9OJnOsq6XYKHyfctpKesrKE7D8rE5A0S+KIPnGAUXyXDWyJET0YubKB/237py08gbecUAMKsX4LPN7lQ/j9K+rXpBYlUeqMYey6wLDgmZmTQaN4GG1xES4EishnLAB/7kWUQYM7mDkLFhkFIwf5KLeAcABEmjk5SXw77cfZN2+Y6HAyoWF/McD5C8cedPMUk2986rHFM7zTjSZ6OG1r0YkGPDueVI0fQOQXDoaJdGyRXk5lxt/Dy43eGlYL4cOR73ZJ62EhdUmr4wCmNhAY3bbIOgLrTrakBHQzZqAIIbiZylpA2xLQU2gxZiJAcskIppUaxpcwYOMOTY6AMThVs48lR9E49Cea9bLeRA3UZGylcuHTdZrBH0eJ6GUFyVuYw2EwKgmoghHIwmAN9Fful58/aL37+LAhQji/tOjJwITxG8pQVkwJZiJ7RhsERXGhsoJcDN1fpQ68JnKuIHeSYNrO+DtsMthV7wWobaIxZBpIr23tS3RP5KrPwYwOOBACqvTNTLFDx1u/cT5OVRRFMnmjprl00L6Lqo20ci3jUEl4LxAPku73E4OOALCT1ONp/EmxbaPDC/nKayv0zx9qDjMvVvQ/lKeiKEUQEGVc7PS1BMOro2HnxLoFO6cXwBlcvQUVRw0KVItJQiujbwNPS7KMkjXlp3HSLrcnZW78XmReHR7J2BMirnhmzTai81bWHYb9tIK9rGXzWPBII5/HvIvqRkWSkVK7Y4cOT9pmPg2x97rCND4FegIrMMKQk156LmFIPz+1xIIGPgWz+zP735Ag5qYw6kMpJI926F6qH29dQza5DFW8J4O6RkmNjfj67+XjsMTgd9FYz6PCDhUPpmIbkViceeICxMpwUR3zF7IqoDuvSX/FI7xqZVLVJNdoqGRkGzOBepw+OYq+pUWTzIu1IdpmmYV9fkGRYKbFsn9NAw5u8joK7VBEYGLUH5wzg6kx84DsEasUHkYWWYdx6bw5SN4aiAvYniA8d2597zzCy5V5eFsvutrm7LqMLcLX1OSQIG5z0QZ32YWIHkKHLimkOWAGSYgCVRNMTeXvizKgVy7DfkIt/4/aKdvLYQh57AQWsJ45PIvA9bPmMp46HWnCnghQx4DiI6MIfKNF4886/xWIhWS/aOoYqlIsP5W3oxsNkQ7YHYDozJVuZNZCq8kLaqTSQF+FoN7mQC0fStcjcLqha8nXUDhwPN088w8UdqhBQr9vNPt5chNle9iyjvRfbk7pUk40rw98nR3PENxM+8b3DqMA6d3zMrt+YRX80b+yuLXTCNduR6CLIOUZdohF+ebA/BBYaW56WrJwtGs9orVRFEQR7vbMsKw3yMQWvTnqbsTzqN6Ww8AFo+bsErEdxNFnRY2kGWBy0pPfECdFmtnQMgWhu/0JVRtWg3CjxWuCuOBzqT4sOhnhz5QOaUr18cSJZ5jU91m+HxgYbql1qJaoe1k+GQdeXJLNceIXfnZAkOuKBCVZS5DgpnABIjFsatZkCCK5dQKccSiX2ruAGrspq0MSzZRXByYnmvTCc5S2eYqeeWFspGw3hPN+kIwiaBNh0HBYLF2IRzfHSSK5ktoUaFWtS2HlSiGh4/QKaItI2goXx2Il+e+V17L25xkgOw2Hc8ymZshQALqPDQRvHo05lhSFr949ssmbp6FDXStXABoog3Jh4HL0p2DxEImDHyQt8S31E4lW5gsNcJGNpvrr8xpON6njSHMjLfB77TmJn3R+h2JW9wx566CE7GnbkVb2g7JdmW1HtRvkMlLxKS3LUaBWHAlndXxc1g26VhnHwszT+G0Iv8b51lFSpe+ORUOVGrpksOvLADKBk85eDXbatqr+4FzoTCT2Q7pXe/u6BQxG7JrlU8mfhvwRQXFixn2yUej423mc2CB/Nm3PbDhQKhsPTI9jrc9xuoWO3ayy8A9OyC3a6/oixIEdZVHX8ne+o5cLfI4LFqMhm493yacPkxS84LHeI0jg1SUBEgCVBR7uCv9MIjpPFndm+8Y1vwKtctuPHj9sJNCT57d/+bezGO6LN7blj7+TkpPcWk63hYZK6oRyHo76a4krsYpziuGgNt74cKHwlgVaPEQoQ3rwmi12Cudc5dwamGvX+Yt4CKqZFc9wogdmiMxmXlG0XWgq1krPK0MVLtZPquOQ2XQS89t0E7cSd6JIJjzpceKrYEIpXjh6ZxD5NSyrcdo3ktvh+mGds0tzQBARI1NnJfx0NYYSjJPPQhB8WUoGohsJdJXFbn5rwxyYAhJUfB4/HEmARgPw704Y5MV/60pcEsr/6q7/SxFCq/f3f/72ch8cff9w+97nP2ZNPgneCE8GGJNxmMHpbkZBsG2VIYCceF/90JyphB9yCNK7jOXjhHB3mveWgSuU9qp8tN7EAh4ZyNDo6UWIRZNz/krROso+Fq1knu3m8S/6YyQuzAJ6puvioY6QD23tkcEMJ2pTcIALnpmMS5tEXNqU9vcweVcgX0AttZZ32tdtzbsfdO8za8GQUVeRL/ORUiZ6QSB0dGvcG2yJoU4dZXfxSjkfx1rhBF+FuUPJYrrZY7UzpRXurdZXGCYutkgg22RoYzOvXr2sLQfbl55bQly5d0kao/Pyb3/ymzv/MM8/YE088IWDGAuUocZJGdFKSJkHWLcBaz8nfk+d3KeNP049cewEBKnx9zXtT0NRw38uNcb4IQDrczffgRTs+3i4hqS6bniWkYaVp1FIyamsb1z78nVnD3uozfuZJSuNDaWwMlrLldXbPDnWNHt33BZ+Q43U7LNiGUSA0BFF9iep77JfmA1B/kwDlQUJFXSXSvvECX+d/kg+WtKf8nqKhHy/m96rd0rASI5hig5C4wQNtruRmW3GACSQC8kU08H3jjTd07Y997GNSn/z5kUcesbNnz9rJkye1Gep//ud/6hrnUer/7W9/237nd35H/bwoDSn9prDXOAFKaRevF1VMvOMkQ954ivY/tZN+EWg+ARxHHxOCJI9tb6psbS6LgwXBRYCFnqQXTvNFNUiJrPsgKAP3pdRy/E57ixIsXif2wdDM4SssY0xx4wyAmHNWQfmen4OTTgqFITyXjswxGZSnTkmIaxKUCVqqdbHVtUECZA1YBeurrvnaZaZFsIWbTaK4ruYEQAdiLJpqrOYA2Jb5SJK4BIzcewwCH4Dg5d/ihMeHipzP7du3BQjaYWfOnJFUol3213/91zrPK6+8Ym+ijSY/j9U5X/va12Sr/cVf/IUqdY4cOSLwEWyUfKdPn7bf+73fkxPBraOpWvndaLi3gq0T0Fo/Tz6Dnl0gC+SscuzzDgDGZzHRBIk7AdFJIZAQSWUlOAPn+Ey7pjAqELxX/u7jh0QkHBclSixW4XeiOua5vFiFzIED2WUir49OiyC6B/vz+AwgCwDbaYPe7Sj48Up/jGov2lhRiDkj0TCS+bnYZHlvIfmO3ptc8cAW3+E+fNB9oGNVc+zZEDc5jZ5WPdU7GO+HDh2yL3zhC/b8889LavFFZ4BSi5/9+q//uu6LEmpmZkbAe/nll+UY8JwTaAPwB3/wBwLan/3Znwmkcefe73znO/Z3f/d39su//Mv2m7/5mwKz0m3wrm/2hetFidGJTa+v6ISNpvVIukd2GpwaSqEQPiIJu7qa9UgBgMJoAFUbKQuG8hAAqEuxuImatyKgV+mp5tF58A4+9DgdfElprK2IJAGpLvm5t79ypCGOCeAPojNAKoU4JrnSZALZ3rBV/xZrrRzTkRsKsUcWziobFTy1yEMNlINMu9JqwPCgrG7hrmMJG9H7kzV7DrTHGCmILSgpNTgosa+Wr3K315LGKS/72c9+1p5++mlJpLhBF/+l9KHK/Baaxj366KOywSipnNit2I9//GP71Kc+JQlHoBF0PMfv/u7v2q/8yq+oPOwv//IvjUDj4NNxOHbsmM3OztrXv/51O3XqlH3+858XwKiy4xY6PH/0XHl/raZDlCjJz8jfKEEU46Cm7YzRsrMjm9OlATr8vgm1uY5AOdtCiMLAODPkk0O/fY2obDCPrfI8rNyP1ECkS2QaK9MjkrDRe4XTwLZR3KEYkRJ64NCbbscoAcKjBjFNnDZbjHzsjrEEb5iw26KcJEZwGe6WEdJkGPaQwej9sFiin0J1NBPavPeWpzYrLZhiHVmUZUYEmDHhfB/eNDRZSOEkbCPtNqLYpUI04Dk4yvBIhEVaHyr2148DSQARLL//+79vTz31lIx+SjbSGZRiBB/tMIKPUpIA42tlBa2jcO0IuP/4j/+wd955xz7+8Y9LKl68eFEgoy1HD5aeKh0Hnp/n+hK8W9qC8+gtxkXCzcGSEi4ulGg6uDRxzq4e36XjA2xUGP/EEHEDh8EhbMeDCMYqjP301oA27uImqhXUG+So4tB0jxva+1arXgleRgTEPWdqFKdCnNz1xACqTG0VrWPIBPimX97TgwQy9+7E2Kt3Bg0z3A/uhe3XJXWZgRE82mivE491V04/824cZMF6qn/u8VZvp9qhJC5Mt6S8i9840TFxUQPIB6OXo4uFtJoWpLj96nnpUVLFLoDJzIN2FENSRcXPCZ6HH35Y6pPAovojUAk+AvgTn/iEVN7f/M3f2L//+7/bb/zGb0ga8VwECI+nU0DJ9+lPf1rqlWCiWibICNgbN27oZ0q1f/iHf5CzQFuOtiDtvV/91V+1q1evCrQEJ1/xmSihHWweRor2mNLCZQe52aE2n8ixZIA8hZI67UjdV7W1TaQUwVjvgfRnq0+CLKNICzvxEGA+wO40hc7XQco1FrG373T1X8GzIl0K3Xq48LVDHiMJee/u7RLQxYS00H4ZZByT3USh0BkA5Iy+X7yxgZfDSuChQVmHdMsdSpW6dxrVY7S7WoshdrsffpZUpbF1Je0oeqYEECUbJRDPT8nDzwg+0h8E5tjYmEBIVfqTn/xEf//pT38qQJEWoUQjcKhaeW8kgV966SVNFEFKQNPJoOTkdf78z//cDh48aH/6p3+q79D75b3wb9EG4sKrsLcYFir3rqRaYK9Zgkxyjv388e7D9djeU/QUwjppNllhJIBFJQj3pSFhygzhARwc+bhJRFyEnpHhI6hwk6IB7hREwldREhp6OI7bHfIYeptySXVOf+8nytqALNpS4WZxRa5ObQ/NlRlFtERwEJh0iQMAI0iEqwRi3FX3LZs5sXzxvAQBpQ//7RZwEWitqip6hlFFUML82q/9mq7Lc9PmOowtnKenp+373/++PEv+jffxT//0T3b58mVJLoLs2WeflTr813/9V90fvVpP5UGjFTwrgUT7kuCkFPzkJz8pKUg1S77uj//4jwU6AndtbdUOYrvBgYEhLdoyFyy3dIA6q+J32ltElicaU3WBOEWVOvvtMzbLBIYS4rdsPkg7yQHEqFgEUkwujJEHH3l31GLfEo+i5LV7MbJekOVSCd59r2gRJ3ddmAW9uGdp1vzFnflkurngOfJf2gQEhNoYRZvMK2k8tOTxsyQ5XL/ZwHTwYTkhkbbgAGh/RrjmXIWeR+VhpE6vpGNAcESjO67e6FVFoPHvsdUlvUsCi6v6K1/5ilQq/xZ3+X3ttdekMklpfPnLXxZIXnjhBf3MxUGA8U2pxkXBV1wcVKlUofyueoDhefiMf/u3f2s//OF/2u/99v9uv/lbv6MsCTpOtrGmhZnGJqk19HxjKYfMdRpvsJRT2F2E+4iyErIGqbaNDo7ctibF9CAueIDCi0Kige/pR05f+PzF8JZrDe5JynAV+5JhEzDksjF3TQ4GipLLkJSN4pXgyHWajLafNxy3+HF7SUZwSEr5KuAKqhOw4nVCMFsy21dPsk0BQUkyMeKZRio9IYKCRnwEBs9NAHCSo63WziZrfZbWY5JkYdJtj9+Lf3Pj2IPNpDv45ougIK9G75S2Gu03qkJKXHqXBCTtN/J1dB44SXEfTf77/PPPS6JRGtLG43n5PNeuXRNIX4WkOzJ9xL78i1+1ycKklbFpw+UX/h1Niq9ZHscOHz9lI4fRDG9oQt2JerihPdpPsWKdfcO4OVqem3bQJmemhTSK9yJRHh6Kc71rEFPgGZlxR4Cdj6LGEB0SwnVxEeSxdxOPY0y1RHMGdlvc8F6LdU8g8y+59nVzqmO1Eg8TDxOzAgJ5GE8hw1a2AN3qIAUpbZ3hUJ9TZiFsw1viQxJkkfGP0uduALaX59YzUNVI+rq6iRIvApBGPd+UDnQoCB5KpT/6oz8SF/fee+/VQ2FxP/MYGqNqfeyxx+QQcNLpjPC8r776KpIo1+ypp5/BuZa1J+aBqUk0Ld7EFjev2M2XfoyKuAGrjYzZI+j9nxs9YEWo1v5DkzZy/KTlhsfgwMMLxNgOwOgvo4q9nGc2sseNCbRo52q3Ym7ypZZQDjJJMkiugUK/1KRPPr158m/cW9MzOJyiavBqTmvJU9vLcO/4TkeQ0U7QhhFaJd4nXvV6DFWIQXaPkROnqIWQFshZ/M4CkNXVZcTpUESBY2jLUA1xQ1CP1Tn/004C7csThmUVg9DxXuv2JQc5qGnyePyZi4ETRCeB0QHeG3k1TiTVJYnbCETaazyGVAe9WDoT9F6ZnvTd735XE/gkPrvw7gXZek8++Tjza9WCamRk1CY/8THbRJipB7Wdl374Lbv1ys9tYGTcpk6csyOf/aKNfPxZy2BDexgr4rK866PbZwIITRjcn3NmBJmX20VTgp9TpRewG56Dz22zDLxLjr82Z4XkRE2NvhulkG9ns28gCwSX+ytc85p0cRzkeGRoMq3Xc0O4H1CJUg3dnStoU15W6Rj3Y+S+QUHA8jusBsKq4upaXS3awhL2A0J/UjLcnJSJcfRNHUbrSg4ws3OJT5a3xedKiNvoivifeE/uySpQu2Mc/Dl6VBgsSlE1hZlQF8pBLmKRcPeNLMlISjdWKNEEEAENlz+mIet6LqEJOEo/LrI//MM/1MKi6vyTP/kT2XmkMMjb0TvlJBJsDHfxO2+98bZdv3bTfvb6W/blX/oFfNftlq2VZVtGf//8ydPoFYtCZfTlHQdXdfq5p+z2+Zv22v/xd/Yx7Nw2+czHoDo9hKdKeToC4NSK3MiLYSdIT9q3RSwCedx01CityHvhRfqCG8R6rBPPTCmHhFDWnXKsZC+jd3+Ru92Flg1efBO4zTjGTXMThz7OQQyhN+aE9iXDVvBjuCUw0545MT7R7ijS66GBz2IpL67QX+DVgNKDGiSxh4IIdRwM+wzJScAEKjTGrtHMo2KGdy/qEQE2SLOcDHzumgaJQa6GK0rdpXEaqtfQJkF2VnAuWOyr3l8EIclHDlDknnzt+feDyFf7J3JK+t1Fv5wXSlvaZDyY9hlTvVmtLdLYQzm6c8YUNQ5w74MNFzlC/huNfnqvNPYj+0/KhEQwpRulFm2857BhRBb1A//jn75hr7z0st28fsPQ6kwG/gDyuIbB+q8sYxOJlcO4MMaDG9Rj250BVF8tvPeftjVzCbf2KJAC50AZwq4G2Y6zjDkooe+/uLIKY5+eaciYKKUSQcUxYLKkzISBAuxfJAXgMbW5lzpNukAoQWAUt7mA+SeOG8dCqSH1d5ONJnPLbS6NvDDj86hagfoLINMAqYYe0oREvQhglxPxpevofLwDtwOoKuViywlgQQV72dOlAWABCEKTrbs3kVefgyqYxN5FvSlyWexpgUqitRW7jYfjJA8ibOJ2HXvg46ZCQQTvmQDwPRKC10LXXXn3/oxOd/IJ/d587WCQJHg9xsp7p8texYpm3hVddt8fiSs78H44yItIuD0h5pQMqHisbcUZ1RMXr6QHHMHlpgJ2xAV1QaBx0kna0lajPUf7Z2Bw1P7t375tq/OL2CwVhRso3dvGNoMTSEOaOnbUagODqDgHy780Z29//Vu2DZDlRpCVMohtb5jWw9pPzjl7bwAMfFGaetsCxwHHkFLLQeJZHMzW6IcdXICZwr5klHAkYfn0ekbMB7FYQcsoBuNVfYZFr3/3R1tq9806wZn00gIkdfe6FsU1mWPo/tjQrcRKHIhk7zHPA0OPL040HnJlDdu3YKsXxgLGRodRSDoM74tl/HTDveHH4jL61mOl9fbmVYGUy7F7je/7rUmlRKEKg8vN1UnTgx4X1UcYWm+tqYGltHM3Po8qIBaa9JJegXe7jZI1hlUyOE+uAFuEdgntGYZrtE1iCPpHVRuypJPj3AjRNMdZo0MRbSSCjnYnVSxfrO367C9+3h566hHsRlfAAizb9ENP2iwqqC587w1LD8/a4WceRzuOTcuOjtihL3/eirkBdcIegBPBMj0+bZkkLjdxxdjG/LiYyeKbcwG45L+4MCEIOLdMVCTABiDF4jHkxxRHVq0Q8vrw/EtL4AChbeJ63XOdY0KGxR8xzlz10lMy4r28vyHFAv/q4QnqfhSxsuMg+9LTp2ZZWBkPU2Qrcm7qiT4U2zjXOlZbERslp5BCUoVI30aWZgE/cys9PgjtBdpnlJxinelFSTUxFYVt2l1G8U42URO4sLhiy/D25pcrdnORewdsApygRgD0EhlxClEez8AzCyRQlXT88LCdODJsB0b7ATi+czDeobY31i3H4lascqp0Boxlh1Ji4CyqvhTwKNWwPTM9t5CKE0NgXizS2LgsDmiMXyb5O0r4YTT7HT1+wrZgmlQRDz75W//Njn7hkzY7M2sLaAnfm4ekHzmOOs5JO8Rd5g4esTQqmBRJKYeuO1p43uEn8oox9htZf5YS0hamY8D5cilbATWDjVLxt7jZl5sStEdxPKb85u0SNA9bKrDxHuUFOdEmBdkGPt39yfsNhFddSUZVG0QwH4zdX7h7BaP4zBJgoxMG1tmuo6iVwarCHkxgzc5fumnvvAdOCaX8jFxxMiawF9GxA3nk4o9BoqGkLc+BonejKL3sP0q2IjifNUjAVexFubJewvlK6KG1ic0oliH1ADRkbi6voW2BCoA5YTTMWYTLfynJ2O6KoKlZ3xuzUNO9dhJAe+jUhLYZHMH+3nlU9FTLCBGhApwxPO/E4/FD3o9vAOtVWNpFLUxOlBqRa4tUSOQNo+cq742p0ISEbB5X3dQEdDZqyDxNgbbIwYscOPuIHYMKrMCsGD02bSVsA53PT2OPS/CJlEZcaqzgZ3chLmxI51ZekNeo3xsWGauW2HJ+C/NIsK1hMw/mpIkP4xzS8eHW0HLQsEDTeRRJM/wUcl513f0BGO+/ffq1mzeyecQn0f7ChJaKoC+gblSswAcDKMqYUFbZsHnu/FIJpVVX7aVX3rVrt7BRFbru9GASqxjlAZTsjxWqNjk+IqCNjgyggAFELAK0VKfbWEUbmyWACO1+sf0K9y5aXgPIAKoNbCwFTSdyUiqZlhbbMPWgjTqLbultElgqmORj0ZYq2xrua+0W+qLO3UKRxJydOjxojwFsZ7C14OgIqrYx4Vwwq4vcqZYGPbalQTl5FgvAN3iggYwsCfBn5Pc8+8EpgugI8GoRbBF8kYOLi5e3DZteXq7ITqw9MvwcFwKIzgjq52zg3Bl0XCeY4HGrPRg0BLJcaBtpOfOe1FLe6aQItmTqkVdwMcLifGAR4N1COIz0SwQi7VbiqBf2bw7efaoP3YsyG5JoPudx8qNJ0p3EutNRHXkyKSwVJgBkFMVMqgtlce5WU9NmseFTxd69dgUAuwjJg7+lRmRbUaWS/aehS+l0GZ2Ws+/RywTAIMlYGs9n4iqnqKcmLsOV5rnZodD3bEOXH9EcoUaUPTio3kK7ci0I1SQwtsejEPhFmozK9nvBD0HSza5WbfHNZXv34qKdOjZuj56bgnQbs5FBEJUDGHRlnyLFBst/m84LJBH7qqaxXxJTouNEMjoh6RK82ziwTeqxjcXMToacQFl+0AIwK9XEJa2dUpg25d4cqYVtNnyht8I0KmgILmD+nlIjmnBFTksAewy1UUpxrCsUAoEvo7MTU8tjKlAaqjuHcRnsA29J/gx7PPVcnRHI4rO5Z3Vv4Irf7gyyEPxWvSW9SjVOI7VBcHlwdx1398alObs2s2Fza7CIsLOG99hnSjCC09r6BccqI5OCHxwTekHUUEhB/1CDFJqwsc8Ej4lkoJqmiKx1+4yMBD1aEZr0VEOIRYPj7qWWYw39yUT26kkJPhyOromLsO9ewZaE76Fv/Yl3Zuzpx49ig/cxm5gaQNYDevSDFtime8mqbCQTqltR8LRaHaPoaXoILsxJ3cvd6Z3rL7L9uIkq4BZ22It7hVIQl2CWsG1rCvts1tD+oAxJtA0TpIbfe7GTcB9yyyLgYw1A5O88HgwhwOdWM0DvG0dKhTavjzP73mJvrHwBPdGYpYvtbiq94MmYlRs5UtqlMtP35SWbrJ5QF04q9l36miuNNg4NcW6mSikmseF8FYDEprvE0wpaOZELK8O+YE8HDqRkFMM5BAMNbHpw/D4+y9Dh4KNI3TkcRDeoCoeLO8ht2UVc7bwPYdKNUk5sUrRzODTZBBpTYbzRLm7IpQLPLSOfdZ09toyJ+xk2WL10/XV76/yoPf3oITtzfFD7VmbBHlKGZrWZfewN4mrRpYdXNjgvxExh1irwMSieaGsoyy5QzLy0N/bTeAjsoYkosyjiM/FUSjKEiaGNIbgVNYlSttwsSjrRqUmxAQw/C2lTMZ3IJZCbC1TLGl1ch3uPczoV0oOXqfRr2nbMKRMPCtkJybqJ/rGEloqhOMnaZJW/ODDrL4558nd9kMCQ7sOP92+yyxF+V9arj4VuyM0/DjT3LMLQsPuzBDkMfF6EgyDmGQ9f3LQibJrqxLYN4AE20aVG5iqkQA1bMtN78b0leUrP7Ixi2LlPv5YTf/R0qRrpVJC08vvx7zYIPmfz49+TB/mjed9b+Zrh7Jxgb6vAl+e2sxax35ZhB/7kjSV779o6vNEBNKUbRufDIbQ3QO4ZnBX23IjErwo/BG6elyE2coUwI3At9249k4LqkFKKGpx7jtOuo3mQhXngDViYgg0QsIsOvqAKcDHhBDY6EIFiIZiZ7sO95tNUk5T/ga+L8VeSwpzQmCgZPV6y/5RyCpFBgm1qq0GkKAFcZPn5/ExagFDXvC5BOKyj/RWh3yBSafvFMY4/8OGSSalRKrUe2CwCu1CXMaWXtwYxT+OX0onTiQckJbC4vGpHYQvQcM7AG+SqpfAQYHm9kAok6VSPGyVuPPwY1029qLTO8DdUjwOu+fcd/B6BJABz1fjJ69I6XourjZSJWn9m0O9sC1TCrL3z9m0bH+mzY4fHsOE9+rkOg/BEvzTyenoeXwuyURnG4U5r27Dqt2BTciyKcJBot9J+ZbiqF99jk5cRbDwxOTGIraXBn2G76RzUH9OgRTdA2m6Bx6MUKaCBDKkVmQt0PACkGtOKNHTOGSqgjXtv9TIJspjRwmwS1UMAZCRhCUxylOTRaJvR9i3KiavaPLa7WUEqUyU8nBoJSiLunKO9/KUDyPwqzl95erWXcXn9pWwXsNn9cMVr6KizBjKRCzLLkAXukpkbUu5UjUG97X6TQTQLoVJwUnWt4rm7Zw+rKS6qVnALMQ563mY6w43v+2yDm4zCI53B9s2vvTOPCeJmqIHxj5MgG5GdGgkmGvLMEaOzQkrFpZ1HG1xl0HzIoBPjIOoaDx8YsjMnJrBfE/gw/JzRhl5g5qGimbWzjk0nt2CLMSTk4+6Oh2/9iOsGdewuoC/0ZORBEjDUS8QULYaSUjAT1lbXEFtdhhcP21M2LoCKueKeSmuIK8eQ4g5tuBdkJb7TMf1aCz7YGxL0SjOhmgDISBlz5SG4u0HQQU1QJDMpXY1ulRbk7LiDRrKl4yuCSvaV+oI1v2T0J18tkk0XCdesH8a/JdApuyXkxmlDMLW/ImdEteq8HfdsWitylZC28EJbPYtsSH+peEy/0AnyDef1IbxSvy1GWqE6MTbrSzW0Z1+2t7D3wNTkDew8ArL4aD/2UJpABTeoE1AKpHIYmVCHHma44FxsI0D+juqyR50j3SNvBVh81oYH7Pt0MjkxhQKRDaRclULlPtVmFhKOttrqlqcPxc3EdNeKQ+/Pa2dmLPEgA4Mj5Kx7tI0Uq9QgMr/MCxwKA8iFzw/aOu0Kscv8HqWPb3DqN+yD7f7h7q9mvLTqfJ1mB1Lbqct4pToYWmgFxyCrpQkc57281yxXVXgGqn2/9XBNErWNoff0JA8iS73Ea/B8et7wPRKx0E+ACs6dA3hrduH9IrZhvmJDb6QQ5zxozz4ybQ9PDyDlewjdjLjxKeiI0AWI0rKnSA+dqg6hp8D4J6vtW4ttqDr7QE+wF4a3g6gqp+xAZgocISgexptVjscUcG6SMaNFxwwRJahyznz6ml9t6BmfVh/D+Mj+JR/HtpJMK0Rwkv/nWa/0KANIdB2+aRdAXZIawOPrT4JXMNo58gpsx5vQpla7g6wxhf6Tejh0sMF2eDsubJpeOqZJmuFG6NrVz5+8MUpP5+WCmGqcK3FiJ1dpn4Y6UwresCjroVVdk+E39pfwZSbyFuoZydu2jI6ML72+hE20Nu30wT57BLsCP3RyzKZgFxbQmroEW20LJLiC2bg2m+nFCEQyNy7mj8W09lg4sgWjn+G3PFRmP0jlAXiYbiKQT6P5AxCwGQwdNYS7vLEfzZQW0X+HaRNfGNXUHY7ZAbKGSiAeQi1fnDQ5QLw57+Ov2J4cYbribMqr/dEcw9p0KqrKgMqQxnNnmMWHS8xpqy3FewkSMh7VDmTNgApHRomkcQwPRS80SiSle5AG4LDQ0+KS8RTm+kvH+sBq5fL/WlSej+ZPz5+FuPAGg4+deZkiXatiIsn5aGNY0nFMe8ojJpuyRQSp37z4LsJg/fYMJNuZY4i7wmEYGAYgcW+eCo+wUaiNkFfKSwh83vIhvmOwnJkVXDAZqMzY9SfeJQlbZtOQXiK90QOJJjua1eVe1bLrK3k9H4ugARL2IuvUm0EW3NNI2sWL8ATkaXhD7Hgtu4wfCsUcYKb5wCOBS6/LEEzkWZgywgsqh4YIbREvOx4hzkrjA636luN8v6UEENuJcIrg5CAlg71Rj2lXN0qh2JgufiH8q43eeZ12ox1VJZESDommYh1sQWFwUYLuEa1Crcckz0DGclcU2l46EvcI38neeG/FrlxbVdz19PFxSLZxO45GdROjWbQT8ObFPvwunb3+IqRk40xUp77RfVnH9qFYJQsPhgBiK3eqUM4nkzc5l6UqpBzSwDM51C/gs/ri6ACyCPCoJn1GknModceuPgEwzh5J3HuuVWIQaX3SHmO2AxYh45UVsv0B7DFu6CXuzDHzXKRooMZJil2c77g82mCwvsNu05daDf82Z2zBS+sRmlYy+T5S9cHxieMM0usLGSrJL2vBRo+XY8WfnUAOmrIOSm+TRWxBgingzu+6IaItrQMrT06NPBgjEzTuuaPKKsJwK9he8fKNK/ajl1HZfmjUHj4Nr/Q4Yr+gQgYLKG+DB6pOA8EUIB1SA28pTg0LRH3LAK6+voKSGFhrsQoPcxUZGUWEqrhXKAUXOulqLnPgBLcRJ/Y1G0JbO4a2MUkeQ26YM24M+DPHYVVWMo29+gZeyvRjeRuGTZEgSiQMIku0uGC5UQS8FOY3VeBFVrSvEOckiEpytJyfkLevD6MTsVNI3RFrHT/YscLaLDnXJLu89EAJGdWobNcz6ZtJ4tFP1VAL4Rgx2O4Bu7mfUJM+5GFxh3ukWpVRHZWWq13Ss54xyhP5ngEEYgWENuO+P7u4aW9dvmRjI1U0Xh7ERhNDaK6MQD9irzlkH7Ng1zfKILvL1CdILr7XUH03u2rLSDjYAKlH+mINO/YSYCXYeUVGFCpMm8K8k0NRCC1oHqV96cH0CgRTfUzdWap/GP4eJro+3wj4i9RjaoukEFHiKk9jFVZs3Mze91p0w94FoXdmrm8dLdfaswPaeXy7zHiHj7qQ23s/+d19UxK6WeR6g7kAsrpt4nZfdAR8DwGOVehmzeMVowuvICFbb0ZOFzxFjgDDTLfmK+jkvWZvvbdu/Xm01CLAuIMcm6UwIYEWsvhJhrJcUpFaUutQ2s34Wxm7EkPkedYxtVJIl2KRSg/2IBeTLW8t7n15d0PUerTHDuKY8bzJ+YwgbWgTHRtrLPn8AlnEcF10t9F7e7zPZn2/x5Pc56/VQReEmIYxesT1MQm2JaWWnAKhNRjLnW9QU8CwEHLRmGfGNKtlJBgwt873xASIPPAIrcP6C0pI2sWU0ASfqz8lHzAxUbegQLAWjRSdps3nrkvnsvON44iMUwRuJdQ5zgg2STO+owj0gfG/hRsKWQV+U/pPHXRd3UGHg9qBbH+l5N3dZdsQFpl4nkYT22gLUHegfFjqK9gdzwC0ePk2ElIfNdE3nCeWIRJTzul5332xySoO8aIgxkxd1+hKIemAYsx35yXgPdSkg6me9ZMTsBIbsnvubmzudHTCuwwrKzD6GrBgT0lis/hAwV3G22gxerhJzT+4IIV+Vw/6eQ/3F9VszJOqk3vtvMc9nL/1K62A2cs9tzunUtpbfBMfEJdcTY8TxszXaItZwDlouQDDSgIJ7TenMoMkoIqkqUL23vk9zUUAtwz0eGE6e/X7S17DgdWap6YzER4t7EDT+NUHb+coeov1Fnc/HqaTB6nl/FigMAg2gTCqhcaJ6+TcPoBA03KfABamfF/uslXaOgiaT+3zE7k1n9hGhMCP3QGpNs+u3esCHa/og0DLSYoaiWAAxSHHx02ZhhZszFN09prtI7+Lxquj99R2floXhiRZXfNJmLmIFd+thEXP42JYohS6X6urDN6Viqf2sqxN+ef3+IorKJ4m5m/d42nv+9d3ZivsdHxiEmZdSrS5q/r+5eGzHZKN6ky1lUH/1pFCgPme6l6MHMHUUHkOt+igUNJ5GrcTzq42o3NSB3wrWvY4kg3DP3nCaJQKaA1DX7dCIPKmoEoZX8PuB0r1RTbMvrwaKtJFgSRjk12yL5f5QE7SOmetUrpVkjVcqni71CwcfWb60eOMyQPuVSo5jYjnr9HeSkrQOqAaEQ3PXQq2nmyyoIMpMNsGL+9+6DLS30qt8QdQoioxr6S7QEcodyncDCadbLGyQZkqzHBG0NkeHA9qII5olNd3YfB0UpE71NNeVeqOWb/7AfQHbv1e4MsSf66vk/BDu2dsJatja67GaThXVJF0NNwz9Ou7FazdjuVQ8B0M5aZbiyQ7P1N6JWc6kNKBUNbxMQ27MXl+2+FBE+PWdujrn/u9glGNai6sipDLlUIaT1p7QDo5xygld47zCaY6gHhGaTt7xauHBB8ypM40rUDeV7RPuhC/jcGn+O5y0iMl0OXhdzys2+u1nOCuviZDv/2rDVZ3HijKwYHQoANaDmMw3dF35xEJxcw8wO9frQPC8c1qSZ9LsoUjkiC60zV0sBv8TPZunFv6kGfTD3oYJssx1iaWR/FLD46LyONPVGeJ9Jd7neduvp9sFRCP34tK3aGuukZ1N3d578eIKG85zU5/s811WpyOdncSzRCN211omb08VQBZBBbtH/ccI/gCGN1P0WGNx0yjtUAGVS/tJn0vN9Ptdz7s4Oj2OfZy3F4tg9ZrRd8gzute7qXb7zDPJAhMl4HKoAhy0QUUKTrPoEh5CqlHn9jwu4DWT2x5pHDGXSmNbu+v7XGtUmsvUkxP9iGTXO0edt/sz5aTN/zP+z9vanzsut3tKmeUoR5RScPGayk0LiEQWUzL7sveuoidY/BFlpgh+1K558xLCnUA91v87gUc3Xynk8NxTytjj1/er3vasTDj/dBGDOGtpmNEZ9HOdifGGyHubWE2kVvyPfxMde5EQXEKMFplKikLx8ibYbcUb9f9AAXZHqfro699UCPgNln9TU7MvTrf/ZZSjYY/+TIWlnoKtltl4Gq4rR2LG1h8gQS4j14fjUC7EfBiQtllIbaliHx0BJxuEXdGFRoY4uB7Kn6m/bGVDv0RyD6CWPsRYCMj6F3nSBRi0Ab2NPTBk4ELY9Mi2mbMWmTGa+zlQOKvxhgZv5tMbX4QI92Ny91iz+7dtunCMO7G5eviNPfblk1Ozc4hpDRpmbxwz0lmL6Z8y3Fy4+nOMx6qtlxdIke/wf4yj4S/EmQgWrFJFwOuNXSYKQN0TJwj26w3PyPxFxqHPAh8PdhrcGxa0yla70AW8oO7rW7A2s3dtDlPE00c6Krk35rK/iSWOoHMYdUxqk0VyUIH/k99YhkkTxQtiP3nQ31k/Hcztf91jmkj2PZ68x1BFk8sq40xS1IYSvVxeDVywPZ6Cx9978M6AslC5joOWiSg74ne/iVsQPN1BJmHkLw1QVMIinIwBmIfpLqIxsCHaWb2S4V9mJ5J99IOQImHrauwO8JM50CLdXwplOUrXinKIpTHBaLO+8I70KQcQ1l/UoqpHC6Uwsmka5Ma6sa3J+7xvXdjvPNsdAp1NdKkG+e6n/fT+Y7374idpYfdrYK7jqSQ6trF8A9pE54KHm+hnkaWBKuAFiOujuxGSo83sEvybPs3VB+dae8j0B2o9n7+u/smQMZU4Zh/zZtrtuApuVQCp2M8gTC2KnJJFnKcQmji7i6/t6N3ZqK2nKcLZ4/33irtugk9tbvjjvfDZdjFPe1tNHZ+a6/PsV/Xbz1Pop1eex2sdB81i0tIrODe1vPH1N6pk6t/vx7ho/O2jkA7kH2QpgAC5Cyh5216bNKhxL+hrZJyzoIEUwMS0mrhGB7I7tNpVslw5/ZmkMpGS7waxF2d4WuPjlZJv1dXeg8ZFvHpGzfGh+wiOasLnHcjyLpKd+7iRJ6z3/xqTZVsL1kT39OP7dRu8w3sdjteKRK8S/Vh4FXRgoAoYxYsQcadNNSUGEQs2sZqYwgFA1gGjx7hNbZE0n5KTGT0KufGfYXL1++TgfUg7YJXsgNPvIcWl7gd/dZRPfGWupiMNjOBP7UM4j6ZN53VJVfT/gC6XUpx02PwEVsZgZhDGAel3eKmButiQTUOCZmxtTJaGoXOxB5YChkY7JqIM6bhfaZ7iph7puSiUwygppZFLGkH428lll95m6VQ8dv2Ntyj7HCHwljzJCfjqPHbnSfsrkZi14Mf5LU6D1CXz9VxFe4UUo3Eh3CNuwZUu3vzOUen0lXAIxQVECeYZO79UzG0GBK10YOtiRHBZFsotVjH3/Gdagrd+9A3odJzKzSq271cyZuydAiiU5i2cjN3WFEdh3svkqz9OHW8VFcHdLwfHNAohuzqlHc8qNO12ix2fSUhBVrLE/lxpKy6vTlv3FK0zC9+/gCm1TcH0FZ3rKdk98DKQSvg32lsNDA2Psz+w3YcO5+lsRfjI0+c0Y5iW3l0lBkdxZY23Ffc+yvc+RVDqZ3EWcsZ2hVedHOKTgPd7Uh1c61uztXN/exJx7e5eDfXavNcrcHuHYfc5YLnfgGlrXXL/PpXn6SlFTaY8R1G3MJCy5/alprbYfMd2WmTQOY5uv4AI98btNMg7XL4l9u67K53mhZK+0P5EN0MUDeT+l/xmP1y0DuZdu6F7Xi12m0d54LKaZdFyJj3Glq3/0/UfojrkJnkOwAAAABJRU5ErkJggg=="/>
          <p:cNvSpPr>
            <a:spLocks noChangeAspect="1" noChangeArrowheads="1"/>
          </p:cNvSpPr>
          <p:nvPr/>
        </p:nvSpPr>
        <p:spPr bwMode="auto">
          <a:xfrm>
            <a:off x="161925" y="869156"/>
            <a:ext cx="1092994" cy="112871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graphicFrame>
        <p:nvGraphicFramePr>
          <p:cNvPr id="8" name="Object 7">
            <a:extLst>
              <a:ext uri="{FF2B5EF4-FFF2-40B4-BE49-F238E27FC236}">
                <a16:creationId xmlns:a16="http://schemas.microsoft.com/office/drawing/2014/main" xmlns="" id="{AE6EF641-AD60-41A2-8853-8B6F1B2E8BB1}"/>
              </a:ext>
            </a:extLst>
          </p:cNvPr>
          <p:cNvGraphicFramePr>
            <a:graphicFrameLocks noChangeAspect="1"/>
          </p:cNvGraphicFramePr>
          <p:nvPr>
            <p:extLst>
              <p:ext uri="{D42A27DB-BD31-4B8C-83A1-F6EECF244321}">
                <p14:modId xmlns:p14="http://schemas.microsoft.com/office/powerpoint/2010/main" val="98405057"/>
              </p:ext>
            </p:extLst>
          </p:nvPr>
        </p:nvGraphicFramePr>
        <p:xfrm>
          <a:off x="332583" y="3929856"/>
          <a:ext cx="8609012" cy="2058988"/>
        </p:xfrm>
        <a:graphic>
          <a:graphicData uri="http://schemas.openxmlformats.org/presentationml/2006/ole">
            <mc:AlternateContent xmlns:mc="http://schemas.openxmlformats.org/markup-compatibility/2006">
              <mc:Choice xmlns:v="urn:schemas-microsoft-com:vml" Requires="v">
                <p:oleObj spid="_x0000_s7248" name="Worksheet" r:id="rId3" imgW="7010400" imgH="1676400" progId="Excel.Sheet.12">
                  <p:embed/>
                </p:oleObj>
              </mc:Choice>
              <mc:Fallback>
                <p:oleObj name="Worksheet" r:id="rId3" imgW="7010400" imgH="1676400" progId="Excel.Sheet.12">
                  <p:embed/>
                  <p:pic>
                    <p:nvPicPr>
                      <p:cNvPr id="5" name="Object 4">
                        <a:extLst>
                          <a:ext uri="{FF2B5EF4-FFF2-40B4-BE49-F238E27FC236}">
                            <a16:creationId xmlns:a16="http://schemas.microsoft.com/office/drawing/2014/main" xmlns="" id="{8EAFD815-989B-443F-82FA-0AD98584D9E5}"/>
                          </a:ext>
                        </a:extLst>
                      </p:cNvPr>
                      <p:cNvPicPr/>
                      <p:nvPr/>
                    </p:nvPicPr>
                    <p:blipFill>
                      <a:blip r:embed="rId4"/>
                      <a:stretch>
                        <a:fillRect/>
                      </a:stretch>
                    </p:blipFill>
                    <p:spPr>
                      <a:xfrm>
                        <a:off x="332583" y="3929856"/>
                        <a:ext cx="8609012" cy="2058988"/>
                      </a:xfrm>
                      <a:prstGeom prst="rect">
                        <a:avLst/>
                      </a:prstGeom>
                    </p:spPr>
                  </p:pic>
                </p:oleObj>
              </mc:Fallback>
            </mc:AlternateContent>
          </a:graphicData>
        </a:graphic>
      </p:graphicFrame>
      <p:sp>
        <p:nvSpPr>
          <p:cNvPr id="4" name="Slide Number Placeholder 3">
            <a:extLst>
              <a:ext uri="{FF2B5EF4-FFF2-40B4-BE49-F238E27FC236}">
                <a16:creationId xmlns:a16="http://schemas.microsoft.com/office/drawing/2014/main" xmlns="" id="{13EC8A88-2F1B-4095-A138-B071F6AD801B}"/>
              </a:ext>
            </a:extLst>
          </p:cNvPr>
          <p:cNvSpPr>
            <a:spLocks noGrp="1"/>
          </p:cNvSpPr>
          <p:nvPr>
            <p:ph type="sldNum" sz="quarter" idx="12"/>
          </p:nvPr>
        </p:nvSpPr>
        <p:spPr/>
        <p:txBody>
          <a:bodyPr/>
          <a:lstStyle/>
          <a:p>
            <a:fld id="{12EAFA67-40AC-4F8A-846D-DFC0F52A35A9}" type="slidenum">
              <a:rPr lang="en-US" smtClean="0"/>
              <a:t>5</a:t>
            </a:fld>
            <a:endParaRPr lang="en-US" dirty="0"/>
          </a:p>
        </p:txBody>
      </p:sp>
    </p:spTree>
    <p:extLst>
      <p:ext uri="{BB962C8B-B14F-4D97-AF65-F5344CB8AC3E}">
        <p14:creationId xmlns:p14="http://schemas.microsoft.com/office/powerpoint/2010/main" val="32545976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0510"/>
            <a:ext cx="8229600" cy="838200"/>
          </a:xfrm>
        </p:spPr>
        <p:txBody>
          <a:bodyPr>
            <a:noAutofit/>
          </a:bodyPr>
          <a:lstStyle/>
          <a:p>
            <a:r>
              <a:rPr lang="en-US" sz="6000" dirty="0">
                <a:solidFill>
                  <a:schemeClr val="tx1">
                    <a:lumMod val="50000"/>
                    <a:lumOff val="50000"/>
                  </a:schemeClr>
                </a:solidFill>
              </a:rPr>
              <a:t>Business Model</a:t>
            </a:r>
          </a:p>
        </p:txBody>
      </p:sp>
      <p:sp>
        <p:nvSpPr>
          <p:cNvPr id="3" name="Content Placeholder 2"/>
          <p:cNvSpPr>
            <a:spLocks noGrp="1"/>
          </p:cNvSpPr>
          <p:nvPr>
            <p:ph idx="1"/>
          </p:nvPr>
        </p:nvSpPr>
        <p:spPr>
          <a:xfrm>
            <a:off x="454526" y="2745289"/>
            <a:ext cx="8610600" cy="3581400"/>
          </a:xfrm>
        </p:spPr>
        <p:txBody>
          <a:bodyPr>
            <a:normAutofit/>
          </a:bodyPr>
          <a:lstStyle/>
          <a:p>
            <a:r>
              <a:rPr lang="en-US" sz="2800" dirty="0">
                <a:solidFill>
                  <a:schemeClr val="tx2"/>
                </a:solidFill>
              </a:rPr>
              <a:t>Revenues from Service to Global Oil Operators</a:t>
            </a:r>
          </a:p>
          <a:p>
            <a:r>
              <a:rPr lang="en-US" sz="2800" dirty="0">
                <a:solidFill>
                  <a:schemeClr val="tx2"/>
                </a:solidFill>
              </a:rPr>
              <a:t>Charge $30,000-$400,000 per Well Treatment</a:t>
            </a:r>
          </a:p>
          <a:p>
            <a:r>
              <a:rPr lang="en-US" sz="2800" dirty="0">
                <a:solidFill>
                  <a:schemeClr val="tx2"/>
                </a:solidFill>
              </a:rPr>
              <a:t>Injection Wells: $500,000 to $3,500,000 Per Treatment</a:t>
            </a:r>
          </a:p>
          <a:p>
            <a:r>
              <a:rPr lang="en-US" sz="2800" dirty="0">
                <a:solidFill>
                  <a:schemeClr val="tx2"/>
                </a:solidFill>
              </a:rPr>
              <a:t>Well Treatments 2-3 Times Per Year</a:t>
            </a:r>
          </a:p>
          <a:p>
            <a:r>
              <a:rPr lang="en-US" sz="2800" dirty="0">
                <a:solidFill>
                  <a:schemeClr val="tx2"/>
                </a:solidFill>
              </a:rPr>
              <a:t>Cash Flow from Titan Owned Oil Fields</a:t>
            </a:r>
          </a:p>
          <a:p>
            <a:r>
              <a:rPr lang="en-US" sz="2800" dirty="0">
                <a:solidFill>
                  <a:schemeClr val="tx2"/>
                </a:solidFill>
              </a:rPr>
              <a:t>Joint Ventures with Halliburton for Investment Groups</a:t>
            </a:r>
          </a:p>
        </p:txBody>
      </p:sp>
      <p:pic>
        <p:nvPicPr>
          <p:cNvPr id="5" name="Picture 4">
            <a:extLst>
              <a:ext uri="{FF2B5EF4-FFF2-40B4-BE49-F238E27FC236}">
                <a16:creationId xmlns:a16="http://schemas.microsoft.com/office/drawing/2014/main" xmlns="" id="{323BB0D3-93B0-42A5-BF19-714711132FE3}"/>
              </a:ext>
            </a:extLst>
          </p:cNvPr>
          <p:cNvPicPr>
            <a:picLocks noChangeAspect="1"/>
          </p:cNvPicPr>
          <p:nvPr/>
        </p:nvPicPr>
        <p:blipFill>
          <a:blip r:embed="rId2"/>
          <a:stretch>
            <a:fillRect/>
          </a:stretch>
        </p:blipFill>
        <p:spPr>
          <a:xfrm>
            <a:off x="974014" y="1408802"/>
            <a:ext cx="2365853" cy="1186396"/>
          </a:xfrm>
          <a:prstGeom prst="rect">
            <a:avLst/>
          </a:prstGeom>
          <a:solidFill>
            <a:schemeClr val="bg1">
              <a:lumMod val="85000"/>
            </a:schemeClr>
          </a:solidFill>
        </p:spPr>
      </p:pic>
      <p:pic>
        <p:nvPicPr>
          <p:cNvPr id="6" name="Picture 5">
            <a:extLst>
              <a:ext uri="{FF2B5EF4-FFF2-40B4-BE49-F238E27FC236}">
                <a16:creationId xmlns:a16="http://schemas.microsoft.com/office/drawing/2014/main" xmlns="" id="{47DC32BB-E417-4B89-AE06-19E26308367A}"/>
              </a:ext>
            </a:extLst>
          </p:cNvPr>
          <p:cNvPicPr>
            <a:picLocks noChangeAspect="1"/>
          </p:cNvPicPr>
          <p:nvPr/>
        </p:nvPicPr>
        <p:blipFill>
          <a:blip r:embed="rId3"/>
          <a:stretch>
            <a:fillRect/>
          </a:stretch>
        </p:blipFill>
        <p:spPr>
          <a:xfrm>
            <a:off x="5562600" y="1464453"/>
            <a:ext cx="2150186" cy="1075093"/>
          </a:xfrm>
          <a:prstGeom prst="rect">
            <a:avLst/>
          </a:prstGeom>
        </p:spPr>
      </p:pic>
      <p:sp>
        <p:nvSpPr>
          <p:cNvPr id="4" name="Slide Number Placeholder 3">
            <a:extLst>
              <a:ext uri="{FF2B5EF4-FFF2-40B4-BE49-F238E27FC236}">
                <a16:creationId xmlns:a16="http://schemas.microsoft.com/office/drawing/2014/main" xmlns="" id="{22218A93-F237-44A4-95D6-92ED8F6FE9BD}"/>
              </a:ext>
            </a:extLst>
          </p:cNvPr>
          <p:cNvSpPr>
            <a:spLocks noGrp="1"/>
          </p:cNvSpPr>
          <p:nvPr>
            <p:ph type="sldNum" sz="quarter" idx="12"/>
          </p:nvPr>
        </p:nvSpPr>
        <p:spPr/>
        <p:txBody>
          <a:bodyPr/>
          <a:lstStyle/>
          <a:p>
            <a:fld id="{12EAFA67-40AC-4F8A-846D-DFC0F52A35A9}" type="slidenum">
              <a:rPr lang="en-US" smtClean="0"/>
              <a:t>6</a:t>
            </a:fld>
            <a:endParaRPr lang="en-US" dirty="0"/>
          </a:p>
        </p:txBody>
      </p:sp>
    </p:spTree>
    <p:extLst>
      <p:ext uri="{BB962C8B-B14F-4D97-AF65-F5344CB8AC3E}">
        <p14:creationId xmlns:p14="http://schemas.microsoft.com/office/powerpoint/2010/main" val="4304510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CF576F4-0340-47E1-9811-7352BB9B5A10}"/>
              </a:ext>
            </a:extLst>
          </p:cNvPr>
          <p:cNvSpPr>
            <a:spLocks noGrp="1"/>
          </p:cNvSpPr>
          <p:nvPr>
            <p:ph type="title"/>
          </p:nvPr>
        </p:nvSpPr>
        <p:spPr>
          <a:xfrm>
            <a:off x="457200" y="136525"/>
            <a:ext cx="8229600" cy="854075"/>
          </a:xfrm>
        </p:spPr>
        <p:txBody>
          <a:bodyPr>
            <a:normAutofit fontScale="90000"/>
          </a:bodyPr>
          <a:lstStyle/>
          <a:p>
            <a:r>
              <a:rPr lang="en-US" sz="6000" dirty="0">
                <a:solidFill>
                  <a:schemeClr val="tx1">
                    <a:lumMod val="50000"/>
                    <a:lumOff val="50000"/>
                  </a:schemeClr>
                </a:solidFill>
              </a:rPr>
              <a:t>Strategic Partner</a:t>
            </a:r>
          </a:p>
        </p:txBody>
      </p:sp>
      <p:sp>
        <p:nvSpPr>
          <p:cNvPr id="3" name="Content Placeholder 2">
            <a:extLst>
              <a:ext uri="{FF2B5EF4-FFF2-40B4-BE49-F238E27FC236}">
                <a16:creationId xmlns:a16="http://schemas.microsoft.com/office/drawing/2014/main" xmlns="" id="{DDC7C9FC-1659-4A8F-8DCC-F36C638089E5}"/>
              </a:ext>
            </a:extLst>
          </p:cNvPr>
          <p:cNvSpPr>
            <a:spLocks noGrp="1"/>
          </p:cNvSpPr>
          <p:nvPr>
            <p:ph idx="1"/>
          </p:nvPr>
        </p:nvSpPr>
        <p:spPr>
          <a:xfrm>
            <a:off x="444500" y="990600"/>
            <a:ext cx="8229600" cy="4953001"/>
          </a:xfrm>
        </p:spPr>
        <p:txBody>
          <a:bodyPr>
            <a:normAutofit/>
          </a:bodyPr>
          <a:lstStyle/>
          <a:p>
            <a:pPr marL="0" indent="0">
              <a:buNone/>
            </a:pPr>
            <a:r>
              <a:rPr lang="en-US" sz="4000" dirty="0"/>
              <a:t>             Hunting Energy Services</a:t>
            </a:r>
          </a:p>
          <a:p>
            <a:pPr marL="0" indent="0">
              <a:buNone/>
            </a:pPr>
            <a:r>
              <a:rPr lang="en-US" dirty="0"/>
              <a:t>           Billion Dollar Oil Service Company</a:t>
            </a:r>
          </a:p>
        </p:txBody>
      </p:sp>
      <p:pic>
        <p:nvPicPr>
          <p:cNvPr id="5" name="Picture 4">
            <a:extLst>
              <a:ext uri="{FF2B5EF4-FFF2-40B4-BE49-F238E27FC236}">
                <a16:creationId xmlns:a16="http://schemas.microsoft.com/office/drawing/2014/main" xmlns="" id="{F2577CC9-5D38-4E65-8384-F6F501AFD745}"/>
              </a:ext>
            </a:extLst>
          </p:cNvPr>
          <p:cNvPicPr>
            <a:picLocks noChangeAspect="1"/>
          </p:cNvPicPr>
          <p:nvPr/>
        </p:nvPicPr>
        <p:blipFill>
          <a:blip r:embed="rId2"/>
          <a:stretch>
            <a:fillRect/>
          </a:stretch>
        </p:blipFill>
        <p:spPr>
          <a:xfrm>
            <a:off x="1676401" y="2366300"/>
            <a:ext cx="5867734" cy="4431375"/>
          </a:xfrm>
          <a:prstGeom prst="rect">
            <a:avLst/>
          </a:prstGeom>
        </p:spPr>
      </p:pic>
      <p:sp>
        <p:nvSpPr>
          <p:cNvPr id="4" name="Slide Number Placeholder 3">
            <a:extLst>
              <a:ext uri="{FF2B5EF4-FFF2-40B4-BE49-F238E27FC236}">
                <a16:creationId xmlns:a16="http://schemas.microsoft.com/office/drawing/2014/main" xmlns="" id="{CE7A7A5A-872C-4BB7-97B9-35F9968640ED}"/>
              </a:ext>
            </a:extLst>
          </p:cNvPr>
          <p:cNvSpPr>
            <a:spLocks noGrp="1"/>
          </p:cNvSpPr>
          <p:nvPr>
            <p:ph type="sldNum" sz="quarter" idx="12"/>
          </p:nvPr>
        </p:nvSpPr>
        <p:spPr/>
        <p:txBody>
          <a:bodyPr/>
          <a:lstStyle/>
          <a:p>
            <a:fld id="{12EAFA67-40AC-4F8A-846D-DFC0F52A35A9}" type="slidenum">
              <a:rPr lang="en-US" smtClean="0"/>
              <a:t>7</a:t>
            </a:fld>
            <a:endParaRPr lang="en-US" dirty="0"/>
          </a:p>
        </p:txBody>
      </p:sp>
    </p:spTree>
    <p:extLst>
      <p:ext uri="{BB962C8B-B14F-4D97-AF65-F5344CB8AC3E}">
        <p14:creationId xmlns:p14="http://schemas.microsoft.com/office/powerpoint/2010/main" val="13599965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65D0007-F42A-416F-9B3B-C0C86CA5B9DE}"/>
              </a:ext>
            </a:extLst>
          </p:cNvPr>
          <p:cNvSpPr>
            <a:spLocks noGrp="1"/>
          </p:cNvSpPr>
          <p:nvPr>
            <p:ph type="title" idx="4294967295"/>
          </p:nvPr>
        </p:nvSpPr>
        <p:spPr>
          <a:xfrm>
            <a:off x="0" y="-122238"/>
            <a:ext cx="8229600" cy="1143001"/>
          </a:xfrm>
        </p:spPr>
        <p:txBody>
          <a:bodyPr>
            <a:normAutofit/>
          </a:bodyPr>
          <a:lstStyle/>
          <a:p>
            <a:r>
              <a:rPr lang="en-US" sz="6000" dirty="0">
                <a:solidFill>
                  <a:schemeClr val="tx1">
                    <a:lumMod val="50000"/>
                    <a:lumOff val="50000"/>
                  </a:schemeClr>
                </a:solidFill>
              </a:rPr>
              <a:t>   Customers </a:t>
            </a:r>
          </a:p>
        </p:txBody>
      </p:sp>
      <p:pic>
        <p:nvPicPr>
          <p:cNvPr id="6" name="Picture 5">
            <a:extLst>
              <a:ext uri="{FF2B5EF4-FFF2-40B4-BE49-F238E27FC236}">
                <a16:creationId xmlns:a16="http://schemas.microsoft.com/office/drawing/2014/main" xmlns="" id="{428BE0D0-0156-4EC7-9AC1-4A69D3D43677}"/>
              </a:ext>
            </a:extLst>
          </p:cNvPr>
          <p:cNvPicPr>
            <a:picLocks noChangeAspect="1"/>
          </p:cNvPicPr>
          <p:nvPr/>
        </p:nvPicPr>
        <p:blipFill>
          <a:blip r:embed="rId2"/>
          <a:stretch>
            <a:fillRect/>
          </a:stretch>
        </p:blipFill>
        <p:spPr>
          <a:xfrm>
            <a:off x="469900" y="1969420"/>
            <a:ext cx="2037945" cy="571499"/>
          </a:xfrm>
          <a:prstGeom prst="rect">
            <a:avLst/>
          </a:prstGeom>
        </p:spPr>
      </p:pic>
      <p:pic>
        <p:nvPicPr>
          <p:cNvPr id="8" name="Picture 7">
            <a:extLst>
              <a:ext uri="{FF2B5EF4-FFF2-40B4-BE49-F238E27FC236}">
                <a16:creationId xmlns:a16="http://schemas.microsoft.com/office/drawing/2014/main" xmlns="" id="{9FC14D7B-C051-4FBD-9AC9-850626526CE5}"/>
              </a:ext>
            </a:extLst>
          </p:cNvPr>
          <p:cNvPicPr>
            <a:picLocks noChangeAspect="1"/>
          </p:cNvPicPr>
          <p:nvPr/>
        </p:nvPicPr>
        <p:blipFill>
          <a:blip r:embed="rId3"/>
          <a:stretch>
            <a:fillRect/>
          </a:stretch>
        </p:blipFill>
        <p:spPr>
          <a:xfrm>
            <a:off x="5938130" y="2414114"/>
            <a:ext cx="2170559" cy="1179651"/>
          </a:xfrm>
          <a:prstGeom prst="rect">
            <a:avLst/>
          </a:prstGeom>
        </p:spPr>
      </p:pic>
      <p:pic>
        <p:nvPicPr>
          <p:cNvPr id="10" name="Picture 9">
            <a:extLst>
              <a:ext uri="{FF2B5EF4-FFF2-40B4-BE49-F238E27FC236}">
                <a16:creationId xmlns:a16="http://schemas.microsoft.com/office/drawing/2014/main" xmlns="" id="{85F41FB7-9576-42BD-8E4E-89F843DF789E}"/>
              </a:ext>
            </a:extLst>
          </p:cNvPr>
          <p:cNvPicPr>
            <a:picLocks noChangeAspect="1"/>
          </p:cNvPicPr>
          <p:nvPr/>
        </p:nvPicPr>
        <p:blipFill>
          <a:blip r:embed="rId4"/>
          <a:stretch>
            <a:fillRect/>
          </a:stretch>
        </p:blipFill>
        <p:spPr>
          <a:xfrm>
            <a:off x="617666" y="2755516"/>
            <a:ext cx="2074213" cy="1040798"/>
          </a:xfrm>
          <a:prstGeom prst="rect">
            <a:avLst/>
          </a:prstGeom>
        </p:spPr>
      </p:pic>
      <p:pic>
        <p:nvPicPr>
          <p:cNvPr id="11" name="Picture 10">
            <a:extLst>
              <a:ext uri="{FF2B5EF4-FFF2-40B4-BE49-F238E27FC236}">
                <a16:creationId xmlns:a16="http://schemas.microsoft.com/office/drawing/2014/main" xmlns="" id="{9008FBB6-F7F4-4FCF-8413-33D56F9088DD}"/>
              </a:ext>
            </a:extLst>
          </p:cNvPr>
          <p:cNvPicPr>
            <a:picLocks noChangeAspect="1"/>
          </p:cNvPicPr>
          <p:nvPr/>
        </p:nvPicPr>
        <p:blipFill>
          <a:blip r:embed="rId5"/>
          <a:stretch>
            <a:fillRect/>
          </a:stretch>
        </p:blipFill>
        <p:spPr>
          <a:xfrm>
            <a:off x="594411" y="3813679"/>
            <a:ext cx="4035902" cy="1054699"/>
          </a:xfrm>
          <a:prstGeom prst="rect">
            <a:avLst/>
          </a:prstGeom>
        </p:spPr>
      </p:pic>
      <p:pic>
        <p:nvPicPr>
          <p:cNvPr id="13" name="Picture 12">
            <a:extLst>
              <a:ext uri="{FF2B5EF4-FFF2-40B4-BE49-F238E27FC236}">
                <a16:creationId xmlns:a16="http://schemas.microsoft.com/office/drawing/2014/main" xmlns="" id="{809081BA-6503-4E1F-B6DC-CB8A636CB3DE}"/>
              </a:ext>
            </a:extLst>
          </p:cNvPr>
          <p:cNvPicPr>
            <a:picLocks noChangeAspect="1"/>
          </p:cNvPicPr>
          <p:nvPr/>
        </p:nvPicPr>
        <p:blipFill>
          <a:blip r:embed="rId6"/>
          <a:stretch>
            <a:fillRect/>
          </a:stretch>
        </p:blipFill>
        <p:spPr>
          <a:xfrm>
            <a:off x="5927766" y="4285680"/>
            <a:ext cx="2568085" cy="1734119"/>
          </a:xfrm>
          <a:prstGeom prst="rect">
            <a:avLst/>
          </a:prstGeom>
        </p:spPr>
      </p:pic>
      <p:pic>
        <p:nvPicPr>
          <p:cNvPr id="3" name="Picture 2">
            <a:extLst>
              <a:ext uri="{FF2B5EF4-FFF2-40B4-BE49-F238E27FC236}">
                <a16:creationId xmlns:a16="http://schemas.microsoft.com/office/drawing/2014/main" xmlns="" id="{E69BD0E8-107E-4B03-8FC0-B616F553E6CD}"/>
              </a:ext>
            </a:extLst>
          </p:cNvPr>
          <p:cNvPicPr>
            <a:picLocks noChangeAspect="1"/>
          </p:cNvPicPr>
          <p:nvPr/>
        </p:nvPicPr>
        <p:blipFill>
          <a:blip r:embed="rId7"/>
          <a:stretch>
            <a:fillRect/>
          </a:stretch>
        </p:blipFill>
        <p:spPr>
          <a:xfrm>
            <a:off x="343122" y="5298878"/>
            <a:ext cx="2047669" cy="1049919"/>
          </a:xfrm>
          <a:prstGeom prst="rect">
            <a:avLst/>
          </a:prstGeom>
        </p:spPr>
      </p:pic>
      <p:pic>
        <p:nvPicPr>
          <p:cNvPr id="15" name="Picture 14">
            <a:extLst>
              <a:ext uri="{FF2B5EF4-FFF2-40B4-BE49-F238E27FC236}">
                <a16:creationId xmlns:a16="http://schemas.microsoft.com/office/drawing/2014/main" xmlns="" id="{614DDB26-2640-47BE-95AC-423D9F04D89F}"/>
              </a:ext>
            </a:extLst>
          </p:cNvPr>
          <p:cNvPicPr>
            <a:picLocks noChangeAspect="1"/>
          </p:cNvPicPr>
          <p:nvPr/>
        </p:nvPicPr>
        <p:blipFill>
          <a:blip r:embed="rId8"/>
          <a:stretch>
            <a:fillRect/>
          </a:stretch>
        </p:blipFill>
        <p:spPr>
          <a:xfrm>
            <a:off x="3340416" y="4987580"/>
            <a:ext cx="2047669" cy="1174488"/>
          </a:xfrm>
          <a:prstGeom prst="rect">
            <a:avLst/>
          </a:prstGeom>
        </p:spPr>
      </p:pic>
      <p:pic>
        <p:nvPicPr>
          <p:cNvPr id="20" name="Picture 19">
            <a:extLst>
              <a:ext uri="{FF2B5EF4-FFF2-40B4-BE49-F238E27FC236}">
                <a16:creationId xmlns:a16="http://schemas.microsoft.com/office/drawing/2014/main" xmlns="" id="{13217E7A-F3B3-4D5F-967B-8A67EA43287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892997" y="967774"/>
            <a:ext cx="2525390" cy="1341017"/>
          </a:xfrm>
          <a:prstGeom prst="rect">
            <a:avLst/>
          </a:prstGeom>
        </p:spPr>
      </p:pic>
      <p:pic>
        <p:nvPicPr>
          <p:cNvPr id="24" name="Picture 23">
            <a:extLst>
              <a:ext uri="{FF2B5EF4-FFF2-40B4-BE49-F238E27FC236}">
                <a16:creationId xmlns:a16="http://schemas.microsoft.com/office/drawing/2014/main" xmlns="" id="{46F2960C-4374-4799-A2D4-CADD563EAAE7}"/>
              </a:ext>
            </a:extLst>
          </p:cNvPr>
          <p:cNvPicPr>
            <a:picLocks noChangeAspect="1"/>
          </p:cNvPicPr>
          <p:nvPr/>
        </p:nvPicPr>
        <p:blipFill>
          <a:blip r:embed="rId10"/>
          <a:stretch>
            <a:fillRect/>
          </a:stretch>
        </p:blipFill>
        <p:spPr>
          <a:xfrm>
            <a:off x="1585268" y="739088"/>
            <a:ext cx="2098621" cy="1341016"/>
          </a:xfrm>
          <a:prstGeom prst="rect">
            <a:avLst/>
          </a:prstGeom>
        </p:spPr>
      </p:pic>
      <p:sp>
        <p:nvSpPr>
          <p:cNvPr id="26" name="AutoShape 2" descr="Image result for logo pengrowth">
            <a:extLst>
              <a:ext uri="{FF2B5EF4-FFF2-40B4-BE49-F238E27FC236}">
                <a16:creationId xmlns:a16="http://schemas.microsoft.com/office/drawing/2014/main" xmlns="" id="{C201D619-DE6A-45CE-A87D-085874265B43}"/>
              </a:ext>
            </a:extLst>
          </p:cNvPr>
          <p:cNvSpPr>
            <a:spLocks noChangeAspect="1" noChangeArrowheads="1"/>
          </p:cNvSpPr>
          <p:nvPr/>
        </p:nvSpPr>
        <p:spPr bwMode="auto">
          <a:xfrm>
            <a:off x="4419599" y="3276599"/>
            <a:ext cx="970007" cy="97000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8" name="Picture 27">
            <a:extLst>
              <a:ext uri="{FF2B5EF4-FFF2-40B4-BE49-F238E27FC236}">
                <a16:creationId xmlns:a16="http://schemas.microsoft.com/office/drawing/2014/main" xmlns="" id="{51F79507-1D62-4B23-A7DA-D865C048FC97}"/>
              </a:ext>
            </a:extLst>
          </p:cNvPr>
          <p:cNvPicPr>
            <a:picLocks noChangeAspect="1"/>
          </p:cNvPicPr>
          <p:nvPr/>
        </p:nvPicPr>
        <p:blipFill>
          <a:blip r:embed="rId11"/>
          <a:stretch>
            <a:fillRect/>
          </a:stretch>
        </p:blipFill>
        <p:spPr>
          <a:xfrm>
            <a:off x="5136943" y="3804411"/>
            <a:ext cx="3448146" cy="862037"/>
          </a:xfrm>
          <a:prstGeom prst="rect">
            <a:avLst/>
          </a:prstGeom>
        </p:spPr>
      </p:pic>
      <p:pic>
        <p:nvPicPr>
          <p:cNvPr id="29" name="Picture 28">
            <a:extLst>
              <a:ext uri="{FF2B5EF4-FFF2-40B4-BE49-F238E27FC236}">
                <a16:creationId xmlns:a16="http://schemas.microsoft.com/office/drawing/2014/main" xmlns="" id="{EB85FD67-D203-4858-AD65-666BF35E427A}"/>
              </a:ext>
            </a:extLst>
          </p:cNvPr>
          <p:cNvPicPr>
            <a:picLocks noChangeAspect="1"/>
          </p:cNvPicPr>
          <p:nvPr/>
        </p:nvPicPr>
        <p:blipFill>
          <a:blip r:embed="rId12"/>
          <a:stretch>
            <a:fillRect/>
          </a:stretch>
        </p:blipFill>
        <p:spPr>
          <a:xfrm>
            <a:off x="2761312" y="2226003"/>
            <a:ext cx="3094336" cy="931395"/>
          </a:xfrm>
          <a:prstGeom prst="rect">
            <a:avLst/>
          </a:prstGeom>
        </p:spPr>
      </p:pic>
      <p:sp>
        <p:nvSpPr>
          <p:cNvPr id="4" name="Slide Number Placeholder 3">
            <a:extLst>
              <a:ext uri="{FF2B5EF4-FFF2-40B4-BE49-F238E27FC236}">
                <a16:creationId xmlns:a16="http://schemas.microsoft.com/office/drawing/2014/main" xmlns="" id="{53B3AC63-9CA8-4B2C-8E50-2C5D01BA386D}"/>
              </a:ext>
            </a:extLst>
          </p:cNvPr>
          <p:cNvSpPr>
            <a:spLocks noGrp="1"/>
          </p:cNvSpPr>
          <p:nvPr>
            <p:ph type="sldNum" sz="quarter" idx="12"/>
          </p:nvPr>
        </p:nvSpPr>
        <p:spPr/>
        <p:txBody>
          <a:bodyPr/>
          <a:lstStyle/>
          <a:p>
            <a:fld id="{12EAFA67-40AC-4F8A-846D-DFC0F52A35A9}" type="slidenum">
              <a:rPr lang="en-US" smtClean="0"/>
              <a:t>8</a:t>
            </a:fld>
            <a:endParaRPr lang="en-US" dirty="0"/>
          </a:p>
        </p:txBody>
      </p:sp>
    </p:spTree>
    <p:extLst>
      <p:ext uri="{BB962C8B-B14F-4D97-AF65-F5344CB8AC3E}">
        <p14:creationId xmlns:p14="http://schemas.microsoft.com/office/powerpoint/2010/main" val="24637145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ADCD590-CE52-4CB2-8FB1-6F41F3AE80EE}"/>
              </a:ext>
            </a:extLst>
          </p:cNvPr>
          <p:cNvSpPr>
            <a:spLocks noGrp="1"/>
          </p:cNvSpPr>
          <p:nvPr>
            <p:ph type="title"/>
          </p:nvPr>
        </p:nvSpPr>
        <p:spPr>
          <a:xfrm>
            <a:off x="152400" y="274638"/>
            <a:ext cx="8839200" cy="1143000"/>
          </a:xfrm>
        </p:spPr>
        <p:txBody>
          <a:bodyPr>
            <a:normAutofit fontScale="90000"/>
          </a:bodyPr>
          <a:lstStyle/>
          <a:p>
            <a:r>
              <a:rPr lang="en-US" sz="4000" dirty="0">
                <a:solidFill>
                  <a:schemeClr val="tx1">
                    <a:lumMod val="50000"/>
                    <a:lumOff val="50000"/>
                  </a:schemeClr>
                </a:solidFill>
              </a:rPr>
              <a:t>Offshore</a:t>
            </a:r>
            <a:r>
              <a:rPr lang="en-US" dirty="0"/>
              <a:t/>
            </a:r>
            <a:br>
              <a:rPr lang="en-US" dirty="0"/>
            </a:br>
            <a:r>
              <a:rPr lang="en-US" sz="3100" dirty="0"/>
              <a:t>6,500 Platforms in 53 Countries</a:t>
            </a:r>
          </a:p>
        </p:txBody>
      </p:sp>
      <p:sp>
        <p:nvSpPr>
          <p:cNvPr id="5" name="Content Placeholder 4">
            <a:extLst>
              <a:ext uri="{FF2B5EF4-FFF2-40B4-BE49-F238E27FC236}">
                <a16:creationId xmlns:a16="http://schemas.microsoft.com/office/drawing/2014/main" xmlns="" id="{6F568597-8799-471B-B3AD-8960C0306161}"/>
              </a:ext>
            </a:extLst>
          </p:cNvPr>
          <p:cNvSpPr>
            <a:spLocks noGrp="1"/>
          </p:cNvSpPr>
          <p:nvPr>
            <p:ph sz="half" idx="1"/>
          </p:nvPr>
        </p:nvSpPr>
        <p:spPr>
          <a:xfrm>
            <a:off x="457200" y="1600201"/>
            <a:ext cx="3886200" cy="4343400"/>
          </a:xfrm>
        </p:spPr>
        <p:txBody>
          <a:bodyPr>
            <a:normAutofit/>
          </a:bodyPr>
          <a:lstStyle/>
          <a:p>
            <a:r>
              <a:rPr lang="en-US" sz="2200" dirty="0"/>
              <a:t>Lack of Deck Space Prohibits Most Enhanced Oil Recovery</a:t>
            </a:r>
          </a:p>
          <a:p>
            <a:r>
              <a:rPr lang="en-US" sz="2200" dirty="0"/>
              <a:t>Platforms Closings Leaving Billions of Barrels of Oil </a:t>
            </a:r>
          </a:p>
          <a:p>
            <a:r>
              <a:rPr lang="en-US" sz="2200" dirty="0"/>
              <a:t>North Sea Platform Closings – One Every 3 Weeks</a:t>
            </a:r>
          </a:p>
          <a:p>
            <a:r>
              <a:rPr lang="en-US" sz="2200" dirty="0"/>
              <a:t>Gulf of Mexico Closings – One Every Other Day!</a:t>
            </a:r>
          </a:p>
          <a:p>
            <a:r>
              <a:rPr lang="en-US" sz="2200" dirty="0"/>
              <a:t>Decommission Cost: $100 million to $2 billion per Platform in North Sea</a:t>
            </a:r>
          </a:p>
          <a:p>
            <a:endParaRPr lang="en-US" dirty="0"/>
          </a:p>
        </p:txBody>
      </p:sp>
      <p:sp>
        <p:nvSpPr>
          <p:cNvPr id="6" name="Content Placeholder 5">
            <a:extLst>
              <a:ext uri="{FF2B5EF4-FFF2-40B4-BE49-F238E27FC236}">
                <a16:creationId xmlns:a16="http://schemas.microsoft.com/office/drawing/2014/main" xmlns="" id="{666539D7-036B-4E19-8D60-12A97DEFC1E7}"/>
              </a:ext>
            </a:extLst>
          </p:cNvPr>
          <p:cNvSpPr>
            <a:spLocks noGrp="1"/>
          </p:cNvSpPr>
          <p:nvPr>
            <p:ph sz="half" idx="2"/>
          </p:nvPr>
        </p:nvSpPr>
        <p:spPr>
          <a:xfrm>
            <a:off x="4648200" y="1600201"/>
            <a:ext cx="4038600" cy="2819400"/>
          </a:xfrm>
        </p:spPr>
        <p:txBody>
          <a:bodyPr>
            <a:normAutofit/>
          </a:bodyPr>
          <a:lstStyle/>
          <a:p>
            <a:endParaRPr lang="en-US" dirty="0"/>
          </a:p>
        </p:txBody>
      </p:sp>
      <p:pic>
        <p:nvPicPr>
          <p:cNvPr id="4" name="Picture 3">
            <a:extLst>
              <a:ext uri="{FF2B5EF4-FFF2-40B4-BE49-F238E27FC236}">
                <a16:creationId xmlns:a16="http://schemas.microsoft.com/office/drawing/2014/main" xmlns="" id="{FE671969-282A-4C28-9320-1955C42D7220}"/>
              </a:ext>
            </a:extLst>
          </p:cNvPr>
          <p:cNvPicPr>
            <a:picLocks noChangeAspect="1"/>
          </p:cNvPicPr>
          <p:nvPr/>
        </p:nvPicPr>
        <p:blipFill>
          <a:blip r:embed="rId2"/>
          <a:stretch>
            <a:fillRect/>
          </a:stretch>
        </p:blipFill>
        <p:spPr>
          <a:xfrm>
            <a:off x="4572000" y="1528044"/>
            <a:ext cx="4257931" cy="3330793"/>
          </a:xfrm>
          <a:prstGeom prst="rect">
            <a:avLst/>
          </a:prstGeom>
        </p:spPr>
      </p:pic>
      <p:sp>
        <p:nvSpPr>
          <p:cNvPr id="3" name="Slide Number Placeholder 2">
            <a:extLst>
              <a:ext uri="{FF2B5EF4-FFF2-40B4-BE49-F238E27FC236}">
                <a16:creationId xmlns:a16="http://schemas.microsoft.com/office/drawing/2014/main" xmlns="" id="{1A2DE0AC-26DF-4D33-986F-913ACD323186}"/>
              </a:ext>
            </a:extLst>
          </p:cNvPr>
          <p:cNvSpPr>
            <a:spLocks noGrp="1"/>
          </p:cNvSpPr>
          <p:nvPr>
            <p:ph type="sldNum" sz="quarter" idx="12"/>
          </p:nvPr>
        </p:nvSpPr>
        <p:spPr/>
        <p:txBody>
          <a:bodyPr/>
          <a:lstStyle/>
          <a:p>
            <a:fld id="{12EAFA67-40AC-4F8A-846D-DFC0F52A35A9}" type="slidenum">
              <a:rPr lang="en-US" smtClean="0"/>
              <a:t>9</a:t>
            </a:fld>
            <a:endParaRPr lang="en-US" dirty="0"/>
          </a:p>
        </p:txBody>
      </p:sp>
    </p:spTree>
    <p:extLst>
      <p:ext uri="{BB962C8B-B14F-4D97-AF65-F5344CB8AC3E}">
        <p14:creationId xmlns:p14="http://schemas.microsoft.com/office/powerpoint/2010/main" val="574290254"/>
      </p:ext>
    </p:extLst>
  </p:cSld>
  <p:clrMapOvr>
    <a:masterClrMapping/>
  </p:clrMapOvr>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988</TotalTime>
  <Words>1835</Words>
  <Application>Microsoft Macintosh PowerPoint</Application>
  <PresentationFormat>On-screen Show (4:3)</PresentationFormat>
  <Paragraphs>260</Paragraphs>
  <Slides>30</Slides>
  <Notes>2</Notes>
  <HiddenSlides>0</HiddenSlides>
  <MMClips>0</MMClips>
  <ScaleCrop>false</ScaleCrop>
  <HeadingPairs>
    <vt:vector size="6" baseType="variant">
      <vt:variant>
        <vt:lpstr>Theme</vt:lpstr>
      </vt:variant>
      <vt:variant>
        <vt:i4>2</vt:i4>
      </vt:variant>
      <vt:variant>
        <vt:lpstr>Embedded OLE Servers</vt:lpstr>
      </vt:variant>
      <vt:variant>
        <vt:i4>2</vt:i4>
      </vt:variant>
      <vt:variant>
        <vt:lpstr>Slide Titles</vt:lpstr>
      </vt:variant>
      <vt:variant>
        <vt:i4>30</vt:i4>
      </vt:variant>
    </vt:vector>
  </HeadingPairs>
  <TitlesOfParts>
    <vt:vector size="34" baseType="lpstr">
      <vt:lpstr>Office Theme</vt:lpstr>
      <vt:lpstr>1_Office Theme</vt:lpstr>
      <vt:lpstr>DellImageExpertImage</vt:lpstr>
      <vt:lpstr>Worksheet</vt:lpstr>
      <vt:lpstr>Titan Oil Recovery, Inc. </vt:lpstr>
      <vt:lpstr>Forward Looking Statement</vt:lpstr>
      <vt:lpstr>THE  PROBLEM</vt:lpstr>
      <vt:lpstr>THE SOLUTION Titan Oil Recovery – Organic Oil Recovery</vt:lpstr>
      <vt:lpstr>Global Results</vt:lpstr>
      <vt:lpstr>Business Model</vt:lpstr>
      <vt:lpstr>Strategic Partner</vt:lpstr>
      <vt:lpstr>   Customers </vt:lpstr>
      <vt:lpstr>Offshore 6,500 Platforms in 53 Countries</vt:lpstr>
      <vt:lpstr>Titan Process Customer Benefits</vt:lpstr>
      <vt:lpstr>Society of Petroleum Engineers Papers Published Dramatic Results Verified By Customers</vt:lpstr>
      <vt:lpstr>PowerPoint Presentation</vt:lpstr>
      <vt:lpstr>How the Technology Works Naturally Creating Micro Oil Droplets</vt:lpstr>
      <vt:lpstr>Simple Application </vt:lpstr>
      <vt:lpstr>The Titan Process Easy to Get Started</vt:lpstr>
      <vt:lpstr>Valuable Patents 5 Granted 3 Pending </vt:lpstr>
      <vt:lpstr>   Trapped Oil U.S. Market           Global Market   $25 Trillion                    $300 Trillion</vt:lpstr>
      <vt:lpstr>PowerPoint Presentation</vt:lpstr>
      <vt:lpstr>Financial Projections (Millions $)</vt:lpstr>
      <vt:lpstr>Investment</vt:lpstr>
      <vt:lpstr>Use of Funds</vt:lpstr>
      <vt:lpstr>Alliance Companies Shareholders Distributed Shares in Two Separate Oil Service/Production Companies at no Cost, More Planned for the Future to Address the $300 Trillion Market</vt:lpstr>
      <vt:lpstr>Global Professionals Involved</vt:lpstr>
      <vt:lpstr>             Board of Directors</vt:lpstr>
      <vt:lpstr>Board of Directors</vt:lpstr>
      <vt:lpstr>Board of Directors</vt:lpstr>
      <vt:lpstr>Management Team</vt:lpstr>
      <vt:lpstr>Management Team</vt:lpstr>
      <vt:lpstr>Advisory Board</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Titan Oil Recovery Inc.</dc:title>
  <dc:creator>Kenneth Gerbino</dc:creator>
  <cp:lastModifiedBy>Len Williams</cp:lastModifiedBy>
  <cp:revision>190</cp:revision>
  <cp:lastPrinted>2018-05-16T22:57:17Z</cp:lastPrinted>
  <dcterms:created xsi:type="dcterms:W3CDTF">2011-08-27T22:22:58Z</dcterms:created>
  <dcterms:modified xsi:type="dcterms:W3CDTF">2018-10-01T09:54:34Z</dcterms:modified>
</cp:coreProperties>
</file>